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</p:sldIdLst>
  <p:sldSz cy="5143500" cx="9144000"/>
  <p:notesSz cx="6858000" cy="9144000"/>
  <p:embeddedFontLst>
    <p:embeddedFont>
      <p:font typeface="Ubuntu"/>
      <p:regular r:id="rId97"/>
      <p:bold r:id="rId98"/>
      <p:italic r:id="rId99"/>
      <p:boldItalic r:id="rId100"/>
    </p:embeddedFont>
    <p:embeddedFont>
      <p:font typeface="Press Start 2P"/>
      <p:regular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CA02B2D-25E8-4F27-B004-0F2C3B16CCB9}">
  <a:tblStyle styleId="{3CA02B2D-25E8-4F27-B004-0F2C3B16CCB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schemas.openxmlformats.org/officeDocument/2006/relationships/font" Target="fonts/PressStart2P-regular.fntdata"/><Relationship Id="rId100" Type="http://schemas.openxmlformats.org/officeDocument/2006/relationships/font" Target="fonts/Ubuntu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Ubuntu-regular.fntdata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Ubuntu-italic.fntdata"/><Relationship Id="rId10" Type="http://schemas.openxmlformats.org/officeDocument/2006/relationships/slide" Target="slides/slide4.xml"/><Relationship Id="rId98" Type="http://schemas.openxmlformats.org/officeDocument/2006/relationships/font" Target="fonts/Ubuntu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bcef3eec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3bcef3ee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be97d1b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be97d1b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bcef3ee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bcef3ee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of you have held a physical Game Boy in the last year?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bcef3eec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bcef3eec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bcef3eec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bcef3ee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bcef3ee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bcef3ee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10-15 normal 5mm LEDs at full brightness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be97d1b8_6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be97d1b8_6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10-15 normal 5mm LEDs at full brightness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bcef3eec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3bcef3eec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bcef3ee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3bcef3ee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fact that games are now highly-abstracted, even on console, and that they must run on multiple hardware SKUs without modification (e.g. PS4 vs PS4 Pro) generally helps emulation by discouraging weird hardware tricks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bcef3ee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bcef3ee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generalizations here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bcef3ee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bcef3ee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single-threaded update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games are usually more complex than this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bcef3ee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bcef3ee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Quite a tight schedule - even if I talk fast, there is a lot to cover :-)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bcef3eec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bcef3eec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bcef3eec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bcef3eec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coroutines?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bcef3eec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bcef3eec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c9f61bca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c9f61bca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necessarily a common choice. A lot of emulators go for a lower-level C-style implementation.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c9f61bca6_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c9f61bca6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be97d1b8_6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be97d1b8_6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be97d1b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3be97d1b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bcef3eec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3bcef3eec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3bcef3ee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3bcef3ee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quotes; boot sequence is more complex than this in practice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c9f61bca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c9f61bca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bcef3eec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bcef3eec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c9f61bca6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c9f61bca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bcef3eec_3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bcef3eec_3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another page like this for the extended opcodes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3be97d1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3be97d1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afab9644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afab9644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another page like this for the extended opcodes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3bcef3eec_3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3bcef3eec_3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bcef3eec_3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3bcef3eec_3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3bcef3eec_3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3bcef3eec_3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afab9644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4afab9644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afab9644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afab9644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c7d121f1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c7d121f1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bcef3eec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bcef3ee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c9f61bc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c9f61bc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c7d121f1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c7d121f1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another page like this for the extended opcodes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c9f61bca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4c9f61bca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another page like this for the extended opcodes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9f61bca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9f61bca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4c9f61bca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4c9f61bca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c9f61bca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4c9f61bca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4c9f61bca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4c9f61bca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3bcef3eec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3bcef3eec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use of switch instead of an explicit jumptable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3be97d1b8_6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3be97d1b8_6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use of switch instead of an explicit jumptable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3be97d1b8_6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3be97d1b8_6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use of switch instead of an explicit jumptable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bcef3ee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bcef3ee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Wikipedia: an emulator typically enables the host system to run software or use peripheral devices designed for the guest system.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Windows PC but emulator itself should be reasonably portable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c9f61bca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4c9f61bca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c9f61bca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4c9f61bca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3be97d1b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3be97d1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4c9f61bca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4c9f61bca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4c9f61bca6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4c9f61bca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4c9f61bca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4c9f61bca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switch/case or cascading if in HandleRequest; some emulators map every single address to a specific function for that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simple, portable, low-coupling; fast enough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//for (const auto&amp; pDevice: m_devicesUnsafe) // extremely slow(300-400x slower) in debug, even with iterator debugging turned off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//for (size_t i = 0; i &lt; m_devicesUnsafe.size(); ++i) // 10-12x slower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3be97d1b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3be97d1b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4c9f61bca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4c9f61bca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Glossing over some details here; battery-backed RAM, some quirks with banking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c9f61bca6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4c9f61bca6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3be97d1b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33be97d1b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bcef3eec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bcef3eec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4c9f61bca6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4c9f61bca6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4c9f61bca6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4c9f61bca6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4c9f61bca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4c9f61bca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3be97d1b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3be97d1b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4c9f61bca6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4c9f61bca6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4c9f61bca6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4c9f61bca6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4c9f61bca6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4c9f61bca6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4c9f61bca6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4c9f61bca6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4c9f61bca6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4c9f61bca6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c9f61bca6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c9f61bca6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bcef3eec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bcef3eec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Friends were writing emulators at the time and it looked like fun.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recommend the DMG-01 as a starting point if you’re looking to get into writing emulators.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c9f61bca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c9f61bca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3be97d1b8_6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3be97d1b8_6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4c9f61bca6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4c9f61bca6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3be97d1b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3be97d1b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3be97d1b8_6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3be97d1b8_6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be97d1b8_6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be97d1b8_6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c9f61bca6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4c9f61bca6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3be97d1b8_6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3be97d1b8_6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3be97d1b8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3be97d1b8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3be97d1b8_6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3be97d1b8_6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bcef3ee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bcef3ee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AntonioND: t</a:t>
            </a:r>
            <a:r>
              <a:rPr lang="en"/>
              <a:t>he fact that people are still trying to understand details about the hardware of such a simple system more than 25 years after its launch gives an indication of the difficulty inherent to emulating systems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3be97d1b8_6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3be97d1b8_6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3be97d1b8_6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3be97d1b8_6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c9f61bca6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4c9f61bca6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3be97d1b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3be97d1b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4c9f61bca6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4c9f61bca6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4c9f61bca6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4c9f61bca6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4c9f61bca6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4c9f61bca6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4c9f61bca6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4c9f61bca6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3be97d1b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3be97d1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4c9f61bca6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4c9f61bca6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bcef3eec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bcef3eec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4c9f61bca6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4c9f61bca6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1960375" y="-1752600"/>
            <a:ext cx="12988201" cy="949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-22337734"/>
            <a:ext cx="899675" cy="285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6822796" y="-319103"/>
            <a:ext cx="4408800" cy="55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; Go through each value for SP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hl,values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values_loop: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push bc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push de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push 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push bc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pop  af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; Switch stack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(temp),sp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a,(hl+)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h,(hl)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l,a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;    call print_regs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sp,hl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; Set registers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h,d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l,e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a,$12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bc,$5691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de,$9ABC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jp   instr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instr_done: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; Save new SP and switch to yet another stack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(temp+2),sp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sp,$DF70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call checksum_af_bc_de_hl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; Checksum SP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a,(temp+2)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call update_crc_fast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a,(temp+3)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call update_crc_fast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ldsp temp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pop  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pop  de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pop  bc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inc  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inc  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cp   &lt;values_end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jr   nz,values_loop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pop  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cp   &lt;values_end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jr   nz,hl_loop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ret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3" name="Google Shape;73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1960375" y="-1752600"/>
            <a:ext cx="12988201" cy="94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-22337734"/>
            <a:ext cx="899675" cy="285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6822796" y="-319103"/>
            <a:ext cx="4408800" cy="55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; Go through each value for SP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hl,values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values_loop: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push bc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push de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push 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push bc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pop  af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; Switch stack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(temp),sp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a,(hl+)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h,(hl)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l,a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;    call print_regs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sp,hl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; Set registers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h,d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l,e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a,$12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bc,$5691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de,$9ABC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jp   instr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instr_done: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; Save new SP and switch to yet another stack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(temp+2),sp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sp,$DF70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call checksum_af_bc_de_hl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; Checksum SP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a,(temp+2)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call update_crc_fast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a,(temp+3)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call update_crc_fast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ldsp temp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pop  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pop  de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pop  bc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inc  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inc  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cp   &lt;values_end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jr   nz,values_loop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pop  hl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ld   a,l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cp   &lt;values_end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jr   nz,hl_loop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ret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1960375" y="-1752600"/>
            <a:ext cx="12988201" cy="94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8434278" y="4651200"/>
            <a:ext cx="48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ess Start 2P"/>
                <a:ea typeface="Press Start 2P"/>
                <a:cs typeface="Press Start 2P"/>
                <a:sym typeface="Press Start 2P"/>
              </a:rPr>
              <a:t>/89</a:t>
            </a:r>
            <a:endParaRPr sz="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">
  <p:cSld name="TITLE_AND_BODY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291800" y="852000"/>
            <a:ext cx="6560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1960375" y="-1752600"/>
            <a:ext cx="12988201" cy="94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/>
        </p:nvSpPr>
        <p:spPr>
          <a:xfrm>
            <a:off x="8434278" y="4651200"/>
            <a:ext cx="48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ess Start 2P"/>
                <a:ea typeface="Press Start 2P"/>
                <a:cs typeface="Press Start 2P"/>
                <a:sym typeface="Press Start 2P"/>
              </a:rPr>
              <a:t>/89</a:t>
            </a:r>
            <a:endParaRPr sz="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1960375" y="-1752600"/>
            <a:ext cx="12988201" cy="94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8434278" y="4651200"/>
            <a:ext cx="48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ess Start 2P"/>
                <a:ea typeface="Press Start 2P"/>
                <a:cs typeface="Press Start 2P"/>
                <a:sym typeface="Press Start 2P"/>
              </a:rPr>
              <a:t>/89</a:t>
            </a:r>
            <a:endParaRPr sz="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1960375" y="-1752600"/>
            <a:ext cx="12988201" cy="94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8434278" y="4651200"/>
            <a:ext cx="48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ess Start 2P"/>
                <a:ea typeface="Press Start 2P"/>
                <a:cs typeface="Press Start 2P"/>
                <a:sym typeface="Press Start 2P"/>
              </a:rPr>
              <a:t>/89</a:t>
            </a:r>
            <a:endParaRPr sz="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1960375" y="-1752600"/>
            <a:ext cx="12988201" cy="94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/>
        </p:nvSpPr>
        <p:spPr>
          <a:xfrm>
            <a:off x="8434278" y="4651200"/>
            <a:ext cx="48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ess Start 2P"/>
                <a:ea typeface="Press Start 2P"/>
                <a:cs typeface="Press Start 2P"/>
                <a:sym typeface="Press Start 2P"/>
              </a:rPr>
              <a:t>/89</a:t>
            </a:r>
            <a:endParaRPr sz="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4" name="Google Shape;54;p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r">
              <a:buNone/>
              <a:defRPr sz="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r">
              <a:buNone/>
              <a:defRPr sz="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r">
              <a:buNone/>
              <a:defRPr sz="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r">
              <a:buNone/>
              <a:defRPr sz="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r">
              <a:buNone/>
              <a:defRPr sz="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r">
              <a:buNone/>
              <a:defRPr sz="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r">
              <a:buNone/>
              <a:defRPr sz="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r">
              <a:buNone/>
              <a:defRPr sz="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oo.gl/jQQY3c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12.png"/><Relationship Id="rId13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15" Type="http://schemas.openxmlformats.org/officeDocument/2006/relationships/image" Target="../media/image48.png"/><Relationship Id="rId14" Type="http://schemas.openxmlformats.org/officeDocument/2006/relationships/image" Target="../media/image9.png"/><Relationship Id="rId17" Type="http://schemas.openxmlformats.org/officeDocument/2006/relationships/image" Target="../media/image36.png"/><Relationship Id="rId16" Type="http://schemas.openxmlformats.org/officeDocument/2006/relationships/image" Target="../media/image15.png"/><Relationship Id="rId5" Type="http://schemas.openxmlformats.org/officeDocument/2006/relationships/image" Target="../media/image3.jpg"/><Relationship Id="rId19" Type="http://schemas.openxmlformats.org/officeDocument/2006/relationships/image" Target="../media/image23.jpg"/><Relationship Id="rId6" Type="http://schemas.openxmlformats.org/officeDocument/2006/relationships/image" Target="../media/image6.jpg"/><Relationship Id="rId18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2.jpg"/><Relationship Id="rId13" Type="http://schemas.openxmlformats.org/officeDocument/2006/relationships/image" Target="../media/image20.jpg"/><Relationship Id="rId1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37.png"/><Relationship Id="rId9" Type="http://schemas.openxmlformats.org/officeDocument/2006/relationships/image" Target="../media/image19.jpg"/><Relationship Id="rId15" Type="http://schemas.openxmlformats.org/officeDocument/2006/relationships/image" Target="../media/image31.jpg"/><Relationship Id="rId14" Type="http://schemas.openxmlformats.org/officeDocument/2006/relationships/image" Target="../media/image27.jpg"/><Relationship Id="rId16" Type="http://schemas.openxmlformats.org/officeDocument/2006/relationships/image" Target="../media/image30.png"/><Relationship Id="rId5" Type="http://schemas.openxmlformats.org/officeDocument/2006/relationships/image" Target="../media/image33.jpg"/><Relationship Id="rId6" Type="http://schemas.openxmlformats.org/officeDocument/2006/relationships/image" Target="../media/image25.jpg"/><Relationship Id="rId7" Type="http://schemas.openxmlformats.org/officeDocument/2006/relationships/image" Target="../media/image24.jpg"/><Relationship Id="rId8" Type="http://schemas.openxmlformats.org/officeDocument/2006/relationships/image" Target="../media/image1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en.wikipedia.org/wiki/Fundamental_theorem_of_software_engineering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Relationship Id="rId4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problemkaputt.de/pandocs.htm#powerupsequence" TargetMode="External"/><Relationship Id="rId4" Type="http://schemas.openxmlformats.org/officeDocument/2006/relationships/hyperlink" Target="http://marc.rawer.de/Gameboy/Docs/GBCPUman.pdf" TargetMode="External"/><Relationship Id="rId5" Type="http://schemas.openxmlformats.org/officeDocument/2006/relationships/hyperlink" Target="https://github.com/AntonioND/giibiiadvance/blob/master/docs/TCAGBD.pdf" TargetMode="External"/><Relationship Id="rId6" Type="http://schemas.openxmlformats.org/officeDocument/2006/relationships/hyperlink" Target="https://github.com/taisel/GameBoy-Online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raptorofaxys/GBEmu" TargetMode="External"/><Relationship Id="rId4" Type="http://schemas.openxmlformats.org/officeDocument/2006/relationships/hyperlink" Target="https://goo.gl/jQQY3c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61.png"/><Relationship Id="rId13" Type="http://schemas.openxmlformats.org/officeDocument/2006/relationships/image" Target="../media/image59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7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Relationship Id="rId14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Relationship Id="rId7" Type="http://schemas.openxmlformats.org/officeDocument/2006/relationships/image" Target="../media/image51.png"/><Relationship Id="rId8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retrio/gb-test-roms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521900" y="8608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Nintendo</a:t>
            </a:r>
            <a:endParaRPr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Case Study in Retro Emulation</a:t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543425" y="4179075"/>
            <a:ext cx="3911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Frédéric Hamel</a:t>
            </a:r>
            <a:endParaRPr sz="1100"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Programming Technical Director at Behaviour Interactive</a:t>
            </a:r>
            <a:endParaRPr sz="1100"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00" y="1451175"/>
            <a:ext cx="5708803" cy="10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Boy</a:t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 rot="-2700000">
            <a:off x="1135446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Game Boy</a:t>
            </a:r>
            <a:endParaRPr sz="9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 rot="-2700000">
            <a:off x="1923005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CPU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 rot="-2700000">
            <a:off x="2710564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Memory Bus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 rot="-2700000">
            <a:off x="3498122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Cartridges and ROM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 rot="-2700000">
            <a:off x="4285681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Joypad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 rot="-2700000">
            <a:off x="5073240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LCD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 rot="-2700000">
            <a:off x="5860798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Sound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 rot="-2700000">
            <a:off x="6648357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Other Bits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Boy Hardware Overview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935" y="952498"/>
            <a:ext cx="3263565" cy="40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/>
          <p:nvPr/>
        </p:nvSpPr>
        <p:spPr>
          <a:xfrm>
            <a:off x="1676400" y="1943098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screen</a:t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2124300" y="1181098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indicator</a:t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1295400" y="2781298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</a:t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1143000" y="3771898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/ Start Buttons</a:t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5648100" y="3695698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/ B Buttons</a:t>
            </a:r>
            <a:endParaRPr/>
          </a:p>
        </p:txBody>
      </p:sp>
      <p:cxnSp>
        <p:nvCxnSpPr>
          <p:cNvPr id="204" name="Google Shape;204;p24"/>
          <p:cNvCxnSpPr>
            <a:stCxn id="200" idx="3"/>
          </p:cNvCxnSpPr>
          <p:nvPr/>
        </p:nvCxnSpPr>
        <p:spPr>
          <a:xfrm>
            <a:off x="3410400" y="1409698"/>
            <a:ext cx="5427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4"/>
          <p:cNvCxnSpPr>
            <a:stCxn id="199" idx="3"/>
          </p:cNvCxnSpPr>
          <p:nvPr/>
        </p:nvCxnSpPr>
        <p:spPr>
          <a:xfrm>
            <a:off x="2962500" y="2171698"/>
            <a:ext cx="14478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4"/>
          <p:cNvCxnSpPr>
            <a:stCxn id="201" idx="3"/>
          </p:cNvCxnSpPr>
          <p:nvPr/>
        </p:nvCxnSpPr>
        <p:spPr>
          <a:xfrm>
            <a:off x="2581500" y="3009898"/>
            <a:ext cx="6858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4"/>
          <p:cNvCxnSpPr>
            <a:stCxn id="202" idx="3"/>
          </p:cNvCxnSpPr>
          <p:nvPr/>
        </p:nvCxnSpPr>
        <p:spPr>
          <a:xfrm flipH="1" rot="10800000">
            <a:off x="2429100" y="3924298"/>
            <a:ext cx="9906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4"/>
          <p:cNvCxnSpPr>
            <a:stCxn id="202" idx="3"/>
          </p:cNvCxnSpPr>
          <p:nvPr/>
        </p:nvCxnSpPr>
        <p:spPr>
          <a:xfrm>
            <a:off x="2429100" y="4000498"/>
            <a:ext cx="12954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4"/>
          <p:cNvCxnSpPr>
            <a:stCxn id="203" idx="1"/>
          </p:cNvCxnSpPr>
          <p:nvPr/>
        </p:nvCxnSpPr>
        <p:spPr>
          <a:xfrm rot="10800000">
            <a:off x="4953000" y="3695698"/>
            <a:ext cx="6951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4"/>
          <p:cNvCxnSpPr>
            <a:stCxn id="203" idx="1"/>
          </p:cNvCxnSpPr>
          <p:nvPr/>
        </p:nvCxnSpPr>
        <p:spPr>
          <a:xfrm rot="10800000">
            <a:off x="4495800" y="3771898"/>
            <a:ext cx="11523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4"/>
          <p:cNvSpPr/>
          <p:nvPr/>
        </p:nvSpPr>
        <p:spPr>
          <a:xfrm>
            <a:off x="5334000" y="4457698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</a:t>
            </a:r>
            <a:endParaRPr/>
          </a:p>
        </p:txBody>
      </p:sp>
      <p:cxnSp>
        <p:nvCxnSpPr>
          <p:cNvPr id="212" name="Google Shape;212;p24"/>
          <p:cNvCxnSpPr>
            <a:stCxn id="211" idx="1"/>
          </p:cNvCxnSpPr>
          <p:nvPr/>
        </p:nvCxnSpPr>
        <p:spPr>
          <a:xfrm rot="10800000">
            <a:off x="4648200" y="4457698"/>
            <a:ext cx="6858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667000"/>
            <a:ext cx="3308985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2133600"/>
            <a:ext cx="3276599" cy="144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Boy Hardware Overview</a:t>
            </a:r>
            <a:r>
              <a:rPr lang="en"/>
              <a:t> (cont’d)</a:t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5562600" y="4191001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Headphone Jack</a:t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2546985" y="1524000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Switch</a:t>
            </a:r>
            <a:endParaRPr/>
          </a:p>
        </p:txBody>
      </p:sp>
      <p:cxnSp>
        <p:nvCxnSpPr>
          <p:cNvPr id="223" name="Google Shape;223;p25"/>
          <p:cNvCxnSpPr>
            <a:stCxn id="222" idx="2"/>
          </p:cNvCxnSpPr>
          <p:nvPr/>
        </p:nvCxnSpPr>
        <p:spPr>
          <a:xfrm>
            <a:off x="3190035" y="1981200"/>
            <a:ext cx="195000" cy="7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5"/>
          <p:cNvCxnSpPr>
            <a:stCxn id="221" idx="0"/>
          </p:cNvCxnSpPr>
          <p:nvPr/>
        </p:nvCxnSpPr>
        <p:spPr>
          <a:xfrm rot="10800000">
            <a:off x="6172050" y="3200401"/>
            <a:ext cx="33600" cy="9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5"/>
          <p:cNvSpPr/>
          <p:nvPr/>
        </p:nvSpPr>
        <p:spPr>
          <a:xfrm>
            <a:off x="870585" y="1524000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Cartridge Slot</a:t>
            </a:r>
            <a:endParaRPr/>
          </a:p>
        </p:txBody>
      </p:sp>
      <p:cxnSp>
        <p:nvCxnSpPr>
          <p:cNvPr id="226" name="Google Shape;226;p25"/>
          <p:cNvCxnSpPr>
            <a:stCxn id="225" idx="2"/>
          </p:cNvCxnSpPr>
          <p:nvPr/>
        </p:nvCxnSpPr>
        <p:spPr>
          <a:xfrm>
            <a:off x="1513635" y="1981200"/>
            <a:ext cx="4239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2441311"/>
            <a:ext cx="3018012" cy="136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20" y="2438400"/>
            <a:ext cx="3018016" cy="141011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Boy Hardware Overview (cont’d)</a:t>
            </a:r>
            <a:endParaRPr/>
          </a:p>
        </p:txBody>
      </p:sp>
      <p:sp>
        <p:nvSpPr>
          <p:cNvPr id="235" name="Google Shape;235;p26"/>
          <p:cNvSpPr/>
          <p:nvPr/>
        </p:nvSpPr>
        <p:spPr>
          <a:xfrm>
            <a:off x="4648200" y="1600200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Adjustment</a:t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6257700" y="1600200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Link Port</a:t>
            </a:r>
            <a:endParaRPr/>
          </a:p>
        </p:txBody>
      </p:sp>
      <p:cxnSp>
        <p:nvCxnSpPr>
          <p:cNvPr id="237" name="Google Shape;237;p26"/>
          <p:cNvCxnSpPr>
            <a:stCxn id="236" idx="2"/>
          </p:cNvCxnSpPr>
          <p:nvPr/>
        </p:nvCxnSpPr>
        <p:spPr>
          <a:xfrm flipH="1">
            <a:off x="6400650" y="2057400"/>
            <a:ext cx="500100" cy="7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6"/>
          <p:cNvCxnSpPr>
            <a:stCxn id="235" idx="2"/>
          </p:cNvCxnSpPr>
          <p:nvPr/>
        </p:nvCxnSpPr>
        <p:spPr>
          <a:xfrm>
            <a:off x="5291250" y="2057400"/>
            <a:ext cx="429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6"/>
          <p:cNvSpPr/>
          <p:nvPr/>
        </p:nvSpPr>
        <p:spPr>
          <a:xfrm>
            <a:off x="1219200" y="1600200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Power Input</a:t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2828700" y="1600200"/>
            <a:ext cx="1286100" cy="45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LCD Contrast Adjustment</a:t>
            </a:r>
            <a:endParaRPr sz="1300"/>
          </a:p>
        </p:txBody>
      </p:sp>
      <p:cxnSp>
        <p:nvCxnSpPr>
          <p:cNvPr id="241" name="Google Shape;241;p26"/>
          <p:cNvCxnSpPr>
            <a:stCxn id="240" idx="2"/>
          </p:cNvCxnSpPr>
          <p:nvPr/>
        </p:nvCxnSpPr>
        <p:spPr>
          <a:xfrm flipH="1">
            <a:off x="3276750" y="2057400"/>
            <a:ext cx="1950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6"/>
          <p:cNvCxnSpPr>
            <a:stCxn id="239" idx="2"/>
          </p:cNvCxnSpPr>
          <p:nvPr/>
        </p:nvCxnSpPr>
        <p:spPr>
          <a:xfrm>
            <a:off x="1862250" y="2057400"/>
            <a:ext cx="347700" cy="10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Specs</a:t>
            </a:r>
            <a:endParaRPr/>
          </a:p>
        </p:txBody>
      </p:sp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CPU: 8-bit </a:t>
            </a:r>
            <a:r>
              <a:rPr lang="en"/>
              <a:t>Sharp LR35902</a:t>
            </a:r>
            <a:r>
              <a:rPr lang="en"/>
              <a:t>, similar to Intel 8080 with some Z80 goodies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Master clock speed: ~4 MHz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CPU: ~1 MIPS (</a:t>
            </a:r>
            <a:r>
              <a:rPr lang="en"/>
              <a:t>~4 clocks per instruction)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8KiB of 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8KiB of video RAM (VRAM)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Cartridge size: 32KiB ROM, up to 2MiB ROM with an extra 32KiB of RAM</a:t>
            </a:r>
            <a:endParaRPr/>
          </a:p>
        </p:txBody>
      </p:sp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Specs (cont’d)</a:t>
            </a:r>
            <a:endParaRPr/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311700" y="1229875"/>
            <a:ext cx="4992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LCD: 160x144, or 20x18 tiles of 8x8 pixels; 59.7 FPS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Sprites: max 40 per screen, 10 per horizontal line of pixels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grayscale 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Sound: 4-channel stereo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consumption: 0.7W</a:t>
            </a:r>
            <a:endParaRPr/>
          </a:p>
        </p:txBody>
      </p:sp>
      <p:sp>
        <p:nvSpPr>
          <p:cNvPr id="257" name="Google Shape;257;p28"/>
          <p:cNvSpPr txBox="1"/>
          <p:nvPr>
            <p:ph idx="12" type="sldNum"/>
          </p:nvPr>
        </p:nvSpPr>
        <p:spPr>
          <a:xfrm>
            <a:off x="8209963" y="4677103"/>
            <a:ext cx="3978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030" y="1245717"/>
            <a:ext cx="1825029" cy="168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200" y="3700450"/>
            <a:ext cx="2259325" cy="115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8"/>
          <p:cNvCxnSpPr/>
          <p:nvPr/>
        </p:nvCxnSpPr>
        <p:spPr>
          <a:xfrm>
            <a:off x="6140456" y="1148798"/>
            <a:ext cx="17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61" name="Google Shape;2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046" y="3251007"/>
            <a:ext cx="1825008" cy="164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/>
        </p:nvSpPr>
        <p:spPr>
          <a:xfrm>
            <a:off x="6381899" y="870187"/>
            <a:ext cx="129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160 pixels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5974762" y="1254052"/>
            <a:ext cx="0" cy="16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4" name="Google Shape;264;p28"/>
          <p:cNvSpPr txBox="1"/>
          <p:nvPr/>
        </p:nvSpPr>
        <p:spPr>
          <a:xfrm>
            <a:off x="5410913" y="1791596"/>
            <a:ext cx="669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144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pixels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5" name="Google Shape;265;p28"/>
          <p:cNvCxnSpPr/>
          <p:nvPr/>
        </p:nvCxnSpPr>
        <p:spPr>
          <a:xfrm>
            <a:off x="6149947" y="3181510"/>
            <a:ext cx="17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6" name="Google Shape;266;p28"/>
          <p:cNvSpPr txBox="1"/>
          <p:nvPr/>
        </p:nvSpPr>
        <p:spPr>
          <a:xfrm>
            <a:off x="6391375" y="2925875"/>
            <a:ext cx="129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20 8x8 tiles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7" name="Google Shape;267;p28"/>
          <p:cNvCxnSpPr/>
          <p:nvPr/>
        </p:nvCxnSpPr>
        <p:spPr>
          <a:xfrm>
            <a:off x="5984253" y="3286764"/>
            <a:ext cx="0" cy="16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8" name="Google Shape;268;p28"/>
          <p:cNvSpPr txBox="1"/>
          <p:nvPr/>
        </p:nvSpPr>
        <p:spPr>
          <a:xfrm>
            <a:off x="5542373" y="3700445"/>
            <a:ext cx="520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18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8x8 tiles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Goals for this Project</a:t>
            </a:r>
            <a:endParaRPr/>
          </a:p>
        </p:txBody>
      </p:sp>
      <p:sp>
        <p:nvSpPr>
          <p:cNvPr id="274" name="Google Shape;274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Clarity and correctness first, speed second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Except for CPU - I wanted to try some compile-time techniques to reduce code duplication; this turned out elegant but somewhat opaque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fun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Learn about the hardware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Try out some C++ ideas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Most of the emulator was written in C++11 around the end of 2014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is important but there are diminishing returns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Not looking to replace great emulators like Gambatte or bgb</a:t>
            </a:r>
            <a:endParaRPr/>
          </a:p>
        </p:txBody>
      </p:sp>
      <p:sp>
        <p:nvSpPr>
          <p:cNvPr id="275" name="Google Shape;275;p29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Emulation Strategies</a:t>
            </a:r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413325" y="1703600"/>
            <a:ext cx="8315700" cy="6660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CC0000"/>
              </a:gs>
              <a:gs pos="100000">
                <a:srgbClr val="6AA84F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871850" y="2260825"/>
            <a:ext cx="19371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Ubuntu"/>
                <a:ea typeface="Ubuntu"/>
                <a:cs typeface="Ubuntu"/>
                <a:sym typeface="Ubuntu"/>
              </a:rPr>
              <a:t>Physical-level emulation: emulating signals, circuit internals, exact sub-instruction clock counts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Ubuntu"/>
              <a:buChar char="●"/>
            </a:pPr>
            <a:r>
              <a:rPr lang="en" sz="1300">
                <a:latin typeface="Ubuntu"/>
                <a:ea typeface="Ubuntu"/>
                <a:cs typeface="Ubuntu"/>
                <a:sym typeface="Ubuntu"/>
              </a:rPr>
              <a:t>Example: Higan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3087613" y="2260825"/>
            <a:ext cx="2312100" cy="27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lang="en" sz="1300">
                <a:latin typeface="Ubuntu"/>
                <a:ea typeface="Ubuntu"/>
                <a:cs typeface="Ubuntu"/>
                <a:sym typeface="Ubuntu"/>
              </a:rPr>
              <a:t>ow-level emulation: emulating CPU instructions atomically, respecting the documented hardware limits but not emulating the inside of the circuitry perfectly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Ubuntu"/>
              <a:buChar char="●"/>
            </a:pPr>
            <a:r>
              <a:rPr lang="en" sz="1300">
                <a:latin typeface="Ubuntu"/>
                <a:ea typeface="Ubuntu"/>
                <a:cs typeface="Ubuntu"/>
                <a:sym typeface="Ubuntu"/>
              </a:rPr>
              <a:t>Most emulators, including this one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5840100" y="2260825"/>
            <a:ext cx="2517600" cy="26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Ubuntu"/>
                <a:ea typeface="Ubuntu"/>
                <a:cs typeface="Ubuntu"/>
                <a:sym typeface="Ubuntu"/>
              </a:rPr>
              <a:t>High-level emulation: for modern systems that only provide an API with scant hardware access, emulation of API endpoints can be sufficient (fifth/sixth generation of consoles and on)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Ubuntu"/>
              <a:buChar char="●"/>
            </a:pPr>
            <a:r>
              <a:rPr lang="en" sz="1300">
                <a:latin typeface="Ubuntu"/>
                <a:ea typeface="Ubuntu"/>
                <a:cs typeface="Ubuntu"/>
                <a:sym typeface="Ubuntu"/>
              </a:rPr>
              <a:t>Example: UltraHLE, WINE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871850" y="1094000"/>
            <a:ext cx="2127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Lower-level emulation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More accuracy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Slower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6199200" y="1094000"/>
            <a:ext cx="20436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Higher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-level emulation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Less accuracy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Faster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Interactive Software</a:t>
            </a:r>
            <a:endParaRPr/>
          </a:p>
        </p:txBody>
      </p:sp>
      <p:sp>
        <p:nvSpPr>
          <p:cNvPr id="293" name="Google Shape;293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Unlike much event-driven or utility software, interactive software tends to contain an “update loop”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Generally, instead of reacting to outside events (program start, button clicks, etc.) the update loop executes repeatedly, as fast as possible</a:t>
            </a:r>
            <a:endParaRPr/>
          </a:p>
        </p:txBody>
      </p:sp>
      <p:sp>
        <p:nvSpPr>
          <p:cNvPr id="294" name="Google Shape;294;p31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Typical </a:t>
            </a:r>
            <a:r>
              <a:rPr lang="en"/>
              <a:t>Update Loop</a:t>
            </a:r>
            <a:endParaRPr/>
          </a:p>
        </p:txBody>
      </p:sp>
      <p:sp>
        <p:nvSpPr>
          <p:cNvPr id="300" name="Google Shape;300;p32"/>
          <p:cNvSpPr txBox="1"/>
          <p:nvPr>
            <p:ph idx="1" type="body"/>
          </p:nvPr>
        </p:nvSpPr>
        <p:spPr>
          <a:xfrm>
            <a:off x="311700" y="925075"/>
            <a:ext cx="85206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(!done)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2310163" y="2647950"/>
            <a:ext cx="1232400" cy="298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Read Input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3955063" y="2647950"/>
            <a:ext cx="1232400" cy="298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Simulate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5599963" y="2647950"/>
            <a:ext cx="1232400" cy="298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Render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4" name="Google Shape;304;p32"/>
          <p:cNvCxnSpPr>
            <a:stCxn id="301" idx="3"/>
            <a:endCxn id="302" idx="1"/>
          </p:cNvCxnSpPr>
          <p:nvPr/>
        </p:nvCxnSpPr>
        <p:spPr>
          <a:xfrm>
            <a:off x="3542563" y="2797200"/>
            <a:ext cx="41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32"/>
          <p:cNvCxnSpPr>
            <a:stCxn id="302" idx="3"/>
            <a:endCxn id="303" idx="1"/>
          </p:cNvCxnSpPr>
          <p:nvPr/>
        </p:nvCxnSpPr>
        <p:spPr>
          <a:xfrm>
            <a:off x="5187463" y="2797200"/>
            <a:ext cx="41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2"/>
          <p:cNvSpPr/>
          <p:nvPr/>
        </p:nvSpPr>
        <p:spPr>
          <a:xfrm>
            <a:off x="2056663" y="2800350"/>
            <a:ext cx="5029075" cy="381000"/>
          </a:xfrm>
          <a:custGeom>
            <a:rect b="b" l="l" r="r" t="t"/>
            <a:pathLst>
              <a:path extrusionOk="0" h="15240" w="201163">
                <a:moveTo>
                  <a:pt x="192024" y="0"/>
                </a:moveTo>
                <a:lnTo>
                  <a:pt x="201163" y="0"/>
                </a:lnTo>
                <a:lnTo>
                  <a:pt x="201163" y="15240"/>
                </a:lnTo>
                <a:lnTo>
                  <a:pt x="0" y="15240"/>
                </a:lnTo>
                <a:lnTo>
                  <a:pt x="0" y="0"/>
                </a:lnTo>
                <a:lnTo>
                  <a:pt x="9144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07" name="Google Shape;307;p32"/>
          <p:cNvSpPr txBox="1"/>
          <p:nvPr/>
        </p:nvSpPr>
        <p:spPr>
          <a:xfrm>
            <a:off x="415800" y="3520875"/>
            <a:ext cx="83124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This produces a maximal number of images per second, with minimal time spent between user input and a visible or audible result.</a:t>
            </a:r>
            <a:endParaRPr/>
          </a:p>
        </p:txBody>
      </p:sp>
      <p:sp>
        <p:nvSpPr>
          <p:cNvPr id="308" name="Google Shape;308;p32"/>
          <p:cNvSpPr txBox="1"/>
          <p:nvPr>
            <p:ph idx="1" type="body"/>
          </p:nvPr>
        </p:nvSpPr>
        <p:spPr>
          <a:xfrm>
            <a:off x="311700" y="925075"/>
            <a:ext cx="85206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simulate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(t)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reacts to input, advances time of simulation</a:t>
            </a:r>
            <a:endParaRPr/>
          </a:p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311700" y="925075"/>
            <a:ext cx="85206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produces picture and sound using current simulation state</a:t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311700" y="925075"/>
            <a:ext cx="85206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read input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 = time elapsed during last iteration of this loop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</a:t>
            </a:r>
            <a:endParaRPr/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1700" y="1229875"/>
            <a:ext cx="5863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emulation principles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Boy hardware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 of an emulator I wrote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talk alternates between general Game Boy emulation and a more specific focus on C++.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you have questions, great! Please note the slide number and we’ll circle back at the end!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These slides are published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https://goo.gl/jQQY3c</a:t>
            </a:r>
            <a:endParaRPr/>
          </a:p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175" y="1294900"/>
            <a:ext cx="2663700" cy="2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Emulator’s Main Loop</a:t>
            </a:r>
            <a:endParaRPr/>
          </a:p>
        </p:txBody>
      </p:sp>
      <p:sp>
        <p:nvSpPr>
          <p:cNvPr id="317" name="Google Shape;317;p33"/>
          <p:cNvSpPr txBox="1"/>
          <p:nvPr>
            <p:ph idx="1" type="body"/>
          </p:nvPr>
        </p:nvSpPr>
        <p:spPr>
          <a:xfrm>
            <a:off x="301200" y="852000"/>
            <a:ext cx="5156100" cy="29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(!done) {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SDL_Event event;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SDL_PollEvent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(&amp;event)) {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(event.</a:t>
            </a:r>
            <a:r>
              <a:rPr lang="en" sz="8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...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SDL_QUIT: done = </a:t>
            </a:r>
            <a:r>
              <a:rPr lang="en" sz="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}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...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seconds = elapsedMicroseconds / </a:t>
            </a:r>
            <a:r>
              <a:rPr lang="en" sz="8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1000000.0f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8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(!paused) gb.</a:t>
            </a:r>
            <a:r>
              <a:rPr lang="en" sz="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(seconds);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SDL_RenderClear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(pRenderer.</a:t>
            </a:r>
            <a:r>
              <a:rPr lang="en" sz="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SDL_RenderCopy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(pRenderer.</a:t>
            </a:r>
            <a:r>
              <a:rPr lang="en" sz="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(), gb.</a:t>
            </a:r>
            <a:r>
              <a:rPr lang="en" sz="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GetFrontFrameBufferTexture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(), </a:t>
            </a:r>
            <a:r>
              <a:rPr lang="en" sz="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SDL_RenderPresent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(pRenderer.</a:t>
            </a:r>
            <a:r>
              <a:rPr lang="en" sz="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3207725" y="1066800"/>
            <a:ext cx="297600" cy="113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/>
          <p:nvPr/>
        </p:nvSpPr>
        <p:spPr>
          <a:xfrm>
            <a:off x="3740648" y="2342475"/>
            <a:ext cx="297600" cy="381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/>
          <p:cNvSpPr/>
          <p:nvPr/>
        </p:nvSpPr>
        <p:spPr>
          <a:xfrm>
            <a:off x="5448025" y="2906825"/>
            <a:ext cx="297600" cy="457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3505205" y="1429792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Read input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4030592" y="2334829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Simulate (update)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5737971" y="2945103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Render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4415079" y="2449275"/>
            <a:ext cx="258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This is where the magic is.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1760425" y="2525475"/>
            <a:ext cx="1148100" cy="22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33"/>
          <p:cNvCxnSpPr>
            <a:stCxn id="324" idx="1"/>
            <a:endCxn id="325" idx="3"/>
          </p:cNvCxnSpPr>
          <p:nvPr/>
        </p:nvCxnSpPr>
        <p:spPr>
          <a:xfrm rot="10800000">
            <a:off x="2908479" y="2639775"/>
            <a:ext cx="150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33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Boy Update</a:t>
            </a:r>
            <a:endParaRPr/>
          </a:p>
        </p:txBody>
      </p:sp>
      <p:sp>
        <p:nvSpPr>
          <p:cNvPr id="333" name="Google Shape;333;p34"/>
          <p:cNvSpPr txBox="1"/>
          <p:nvPr>
            <p:ph idx="1" type="body"/>
          </p:nvPr>
        </p:nvSpPr>
        <p:spPr>
          <a:xfrm>
            <a:off x="529800" y="1004400"/>
            <a:ext cx="6560400" cy="3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seconds) {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m_cyclesRemaining += seconds * MemoryBus::kCyclesPerSecond;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(m_cyclesRemaining &gt;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cyclesUsed = </a:t>
            </a:r>
            <a:r>
              <a:rPr b="1"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m_pCpu-&gt;</a:t>
            </a:r>
            <a:r>
              <a:rPr b="1"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ExecuteSingleInstruction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m_cyclesRemaining -= cyclesUsed;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secondsPerClockCycle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1.0f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/ MemoryBus::kCyclesPerSecond;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secondsSpentOnInstruction = 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secondsPerClockCycle 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cyclesUsed;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m_pTimer-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secondsSpentOnInstruction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m_pJoypad-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secondsSpentOnInstruction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m_pLcd-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secondsSpentOnInstruction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m_pSound-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secondsSpentOnInstruction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m_pGameLinkPort-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secondsSpentOnInstruction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34" name="Google Shape;334;p34"/>
          <p:cNvSpPr/>
          <p:nvPr/>
        </p:nvSpPr>
        <p:spPr>
          <a:xfrm>
            <a:off x="5067650" y="1766050"/>
            <a:ext cx="234300" cy="200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5255926" y="1652600"/>
            <a:ext cx="2329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Emulate one instruction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6314025" y="2424950"/>
            <a:ext cx="234300" cy="381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 txBox="1"/>
          <p:nvPr/>
        </p:nvSpPr>
        <p:spPr>
          <a:xfrm>
            <a:off x="6502300" y="2196375"/>
            <a:ext cx="23292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Convert the number of cycles used by the instruction into seconds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4909126" y="3099875"/>
            <a:ext cx="234300" cy="997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4"/>
          <p:cNvSpPr txBox="1"/>
          <p:nvPr/>
        </p:nvSpPr>
        <p:spPr>
          <a:xfrm>
            <a:off x="5143413" y="3197300"/>
            <a:ext cx="23292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Update all devices with the time spent on the CPU instruction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3145825" y="1543421"/>
            <a:ext cx="234300" cy="200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4"/>
          <p:cNvSpPr txBox="1"/>
          <p:nvPr/>
        </p:nvSpPr>
        <p:spPr>
          <a:xfrm>
            <a:off x="3334100" y="1429975"/>
            <a:ext cx="3455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Repeat until all update time exhausted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" name="Google Shape;342;p34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/>
          <p:nvPr/>
        </p:nvSpPr>
        <p:spPr>
          <a:xfrm rot="5400000">
            <a:off x="8281613" y="2172600"/>
            <a:ext cx="464625" cy="228250"/>
          </a:xfrm>
          <a:custGeom>
            <a:rect b="b" l="l" r="r" t="t"/>
            <a:pathLst>
              <a:path extrusionOk="0" h="9130" w="18585">
                <a:moveTo>
                  <a:pt x="9130" y="0"/>
                </a:moveTo>
                <a:lnTo>
                  <a:pt x="0" y="9130"/>
                </a:lnTo>
                <a:lnTo>
                  <a:pt x="18585" y="9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348" name="Google Shape;348;p35"/>
          <p:cNvSpPr/>
          <p:nvPr/>
        </p:nvSpPr>
        <p:spPr>
          <a:xfrm rot="-5400000">
            <a:off x="396163" y="2172588"/>
            <a:ext cx="464625" cy="228250"/>
          </a:xfrm>
          <a:custGeom>
            <a:rect b="b" l="l" r="r" t="t"/>
            <a:pathLst>
              <a:path extrusionOk="0" h="9130" w="18585">
                <a:moveTo>
                  <a:pt x="9130" y="0"/>
                </a:moveTo>
                <a:lnTo>
                  <a:pt x="0" y="9130"/>
                </a:lnTo>
                <a:lnTo>
                  <a:pt x="18585" y="9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349" name="Google Shape;349;p35"/>
          <p:cNvSpPr/>
          <p:nvPr/>
        </p:nvSpPr>
        <p:spPr>
          <a:xfrm rot="5400000">
            <a:off x="4489765" y="-1541875"/>
            <a:ext cx="162900" cy="76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Boy System Diagram</a:t>
            </a: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741818" y="1156175"/>
            <a:ext cx="9129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CPU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2307350" y="2394625"/>
            <a:ext cx="4527600" cy="44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Memory Bus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(16-bit addresses - 65,536 byte-sized words)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3" name="Google Shape;353;p35"/>
          <p:cNvCxnSpPr>
            <a:stCxn id="351" idx="2"/>
          </p:cNvCxnSpPr>
          <p:nvPr/>
        </p:nvCxnSpPr>
        <p:spPr>
          <a:xfrm>
            <a:off x="1198268" y="1620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4" name="Google Shape;354;p35"/>
          <p:cNvSpPr/>
          <p:nvPr/>
        </p:nvSpPr>
        <p:spPr>
          <a:xfrm>
            <a:off x="1732455" y="1156175"/>
            <a:ext cx="12636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Cartridge (RAM/ROM)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5" name="Google Shape;355;p35"/>
          <p:cNvCxnSpPr>
            <a:stCxn id="354" idx="2"/>
          </p:cNvCxnSpPr>
          <p:nvPr/>
        </p:nvCxnSpPr>
        <p:spPr>
          <a:xfrm>
            <a:off x="2364255" y="1620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6" name="Google Shape;356;p35"/>
          <p:cNvSpPr/>
          <p:nvPr/>
        </p:nvSpPr>
        <p:spPr>
          <a:xfrm>
            <a:off x="7361875" y="1156175"/>
            <a:ext cx="10371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Game Link Port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7" name="Google Shape;357;p35"/>
          <p:cNvCxnSpPr>
            <a:stCxn id="356" idx="2"/>
          </p:cNvCxnSpPr>
          <p:nvPr/>
        </p:nvCxnSpPr>
        <p:spPr>
          <a:xfrm>
            <a:off x="7880425" y="1620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8" name="Google Shape;358;p35"/>
          <p:cNvSpPr/>
          <p:nvPr/>
        </p:nvSpPr>
        <p:spPr>
          <a:xfrm>
            <a:off x="5788602" y="1156175"/>
            <a:ext cx="7473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Timer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9" name="Google Shape;359;p35"/>
          <p:cNvCxnSpPr>
            <a:stCxn id="358" idx="2"/>
          </p:cNvCxnSpPr>
          <p:nvPr/>
        </p:nvCxnSpPr>
        <p:spPr>
          <a:xfrm>
            <a:off x="6162252" y="1620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0" name="Google Shape;360;p35"/>
          <p:cNvSpPr/>
          <p:nvPr/>
        </p:nvSpPr>
        <p:spPr>
          <a:xfrm>
            <a:off x="3073792" y="1156175"/>
            <a:ext cx="10371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Joypad Input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1" name="Google Shape;361;p35"/>
          <p:cNvCxnSpPr>
            <a:stCxn id="360" idx="2"/>
          </p:cNvCxnSpPr>
          <p:nvPr/>
        </p:nvCxnSpPr>
        <p:spPr>
          <a:xfrm>
            <a:off x="3592342" y="1620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2" name="Google Shape;362;p35"/>
          <p:cNvSpPr/>
          <p:nvPr/>
        </p:nvSpPr>
        <p:spPr>
          <a:xfrm>
            <a:off x="4188628" y="1156175"/>
            <a:ext cx="6705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LCD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3" name="Google Shape;363;p35"/>
          <p:cNvCxnSpPr>
            <a:stCxn id="362" idx="2"/>
          </p:cNvCxnSpPr>
          <p:nvPr/>
        </p:nvCxnSpPr>
        <p:spPr>
          <a:xfrm>
            <a:off x="4523878" y="1620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4" name="Google Shape;364;p35"/>
          <p:cNvSpPr/>
          <p:nvPr/>
        </p:nvSpPr>
        <p:spPr>
          <a:xfrm>
            <a:off x="4936865" y="1156175"/>
            <a:ext cx="7740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Sound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5" name="Google Shape;365;p35"/>
          <p:cNvCxnSpPr>
            <a:stCxn id="364" idx="2"/>
          </p:cNvCxnSpPr>
          <p:nvPr/>
        </p:nvCxnSpPr>
        <p:spPr>
          <a:xfrm>
            <a:off x="5323865" y="1620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6" name="Google Shape;366;p35"/>
          <p:cNvSpPr/>
          <p:nvPr/>
        </p:nvSpPr>
        <p:spPr>
          <a:xfrm>
            <a:off x="6613638" y="1156175"/>
            <a:ext cx="6705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DMA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7" name="Google Shape;367;p35"/>
          <p:cNvCxnSpPr>
            <a:stCxn id="366" idx="2"/>
          </p:cNvCxnSpPr>
          <p:nvPr/>
        </p:nvCxnSpPr>
        <p:spPr>
          <a:xfrm>
            <a:off x="6948888" y="1620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311700" y="2955975"/>
            <a:ext cx="8651100" cy="16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Game Boy, everything is memory-mapped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Von Neumann architecture, </a:t>
            </a:r>
            <a:r>
              <a:rPr lang="en"/>
              <a:t>like x86 and ARM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distinction between code and data; they are in the same memory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To talk to devices, the CPU reads and writes from memory addresses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Every device has a set of dedicated addresses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For example, to read the state of the buttons, the CPU reads address 0xFF00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5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Emulator</a:t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741818" y="1156175"/>
            <a:ext cx="9129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CPU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6" name="Google Shape;376;p36"/>
          <p:cNvSpPr/>
          <p:nvPr/>
        </p:nvSpPr>
        <p:spPr>
          <a:xfrm>
            <a:off x="1732455" y="1156175"/>
            <a:ext cx="12636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Cartridge (RAM/ROM)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7" name="Google Shape;377;p36"/>
          <p:cNvSpPr/>
          <p:nvPr/>
        </p:nvSpPr>
        <p:spPr>
          <a:xfrm>
            <a:off x="7361875" y="1156175"/>
            <a:ext cx="10371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Game Link Port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8" name="Google Shape;378;p36"/>
          <p:cNvSpPr/>
          <p:nvPr/>
        </p:nvSpPr>
        <p:spPr>
          <a:xfrm>
            <a:off x="5788602" y="1156175"/>
            <a:ext cx="7473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Timer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" name="Google Shape;379;p36"/>
          <p:cNvSpPr/>
          <p:nvPr/>
        </p:nvSpPr>
        <p:spPr>
          <a:xfrm>
            <a:off x="3073792" y="1156175"/>
            <a:ext cx="10371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Joypad Input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0" name="Google Shape;380;p36"/>
          <p:cNvSpPr/>
          <p:nvPr/>
        </p:nvSpPr>
        <p:spPr>
          <a:xfrm>
            <a:off x="4188628" y="1156175"/>
            <a:ext cx="6705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LCD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1" name="Google Shape;381;p36"/>
          <p:cNvSpPr/>
          <p:nvPr/>
        </p:nvSpPr>
        <p:spPr>
          <a:xfrm>
            <a:off x="4936865" y="1156175"/>
            <a:ext cx="7740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Sound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2" name="Google Shape;382;p36"/>
          <p:cNvSpPr/>
          <p:nvPr/>
        </p:nvSpPr>
        <p:spPr>
          <a:xfrm>
            <a:off x="6613638" y="1156175"/>
            <a:ext cx="6705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DMA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311700" y="17632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chose to organize my emulator by device; there is roughly one class per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go through them one by one</a:t>
            </a:r>
            <a:endParaRPr/>
          </a:p>
        </p:txBody>
      </p:sp>
      <p:sp>
        <p:nvSpPr>
          <p:cNvPr id="384" name="Google Shape;384;p36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Note - Code Organization</a:t>
            </a:r>
            <a:endParaRPr/>
          </a:p>
        </p:txBody>
      </p:sp>
      <p:sp>
        <p:nvSpPr>
          <p:cNvPr id="390" name="Google Shape;390;p37"/>
          <p:cNvSpPr txBox="1"/>
          <p:nvPr>
            <p:ph idx="1" type="body"/>
          </p:nvPr>
        </p:nvSpPr>
        <p:spPr>
          <a:xfrm>
            <a:off x="311700" y="1229875"/>
            <a:ext cx="4587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emulator code is in headers with </a:t>
            </a:r>
            <a:r>
              <a:rPr lang="en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#pragma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once</a:t>
            </a:r>
            <a:r>
              <a:rPr lang="en"/>
              <a:t> guards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vast majority of functions are defined directly inline, in the class declaration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Because of the header guards, there is a strict ordering of dependencies; the dependency graph cannot contain cycles, which reduces coupling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No need to forward-declare any functions or members</a:t>
            </a:r>
            <a:endParaRPr/>
          </a:p>
        </p:txBody>
      </p:sp>
      <p:sp>
        <p:nvSpPr>
          <p:cNvPr id="391" name="Google Shape;391;p37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200" y="1438779"/>
            <a:ext cx="3901801" cy="242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Note - Code Organization</a:t>
            </a:r>
            <a:endParaRPr/>
          </a:p>
        </p:txBody>
      </p:sp>
      <p:sp>
        <p:nvSpPr>
          <p:cNvPr id="398" name="Google Shape;398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one .cpp file is marked for compilation; it includes all the header code along with a few other things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As is typical of such unity/glob builds, all code is seen exactly once and only once by the compiler via the main translation unit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Reasonable iteration time for a C++ program; a full release rebuild takes ~5 seconds on an 8+ year-old computer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So do incrementals, however :-)</a:t>
            </a:r>
            <a:endParaRPr/>
          </a:p>
        </p:txBody>
      </p:sp>
      <p:sp>
        <p:nvSpPr>
          <p:cNvPr id="399" name="Google Shape;399;p38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CPU</a:t>
            </a:r>
            <a:endParaRPr/>
          </a:p>
        </p:txBody>
      </p:sp>
      <p:sp>
        <p:nvSpPr>
          <p:cNvPr id="405" name="Google Shape;405;p39"/>
          <p:cNvSpPr txBox="1"/>
          <p:nvPr/>
        </p:nvSpPr>
        <p:spPr>
          <a:xfrm rot="-2700000">
            <a:off x="1135446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Game Boy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06" name="Google Shape;406;p39"/>
          <p:cNvSpPr txBox="1"/>
          <p:nvPr/>
        </p:nvSpPr>
        <p:spPr>
          <a:xfrm rot="-2700000">
            <a:off x="1923005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CPU</a:t>
            </a:r>
            <a:endParaRPr sz="9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 rot="-2700000">
            <a:off x="2710564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Memory Bus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 rot="-2700000">
            <a:off x="3498122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Cartridges and ROM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 rot="-2700000">
            <a:off x="4285681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Joypad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 rot="-2700000">
            <a:off x="5073240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LCD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11" name="Google Shape;411;p39"/>
          <p:cNvSpPr txBox="1"/>
          <p:nvPr/>
        </p:nvSpPr>
        <p:spPr>
          <a:xfrm rot="-2700000">
            <a:off x="5860798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Sound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12" name="Google Shape;412;p39"/>
          <p:cNvSpPr txBox="1"/>
          <p:nvPr/>
        </p:nvSpPr>
        <p:spPr>
          <a:xfrm rot="-2700000">
            <a:off x="6648357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Other Bits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 txBox="1"/>
          <p:nvPr>
            <p:ph idx="1" type="body"/>
          </p:nvPr>
        </p:nvSpPr>
        <p:spPr>
          <a:xfrm>
            <a:off x="311700" y="1229875"/>
            <a:ext cx="5957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Relatively simple instruction set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Transfers: LD, LDI, PUSH, POP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Arithmetic: ADD/ADC, SUB/SBC, </a:t>
            </a:r>
            <a:r>
              <a:rPr lang="en"/>
              <a:t>CP, </a:t>
            </a:r>
            <a:r>
              <a:rPr lang="en"/>
              <a:t>INC, DEC, DAA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Bitwise operations: </a:t>
            </a:r>
            <a:r>
              <a:rPr lang="en"/>
              <a:t>AND, XOR, OR, CPL, RLCA/RLA, RRCA/RRA, RLC/RL, RRC/RR, SLA, SRA, SWAP, SRL, BIT, SET, RES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Flow control: JP, JR, CALL, RET, RETI, RST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Misc: CCF, SCF, NOP, HALT, STOP, DI, EI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Vast majority of instructions work with 8-bit operands, but a select few work with 16 bits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 16-bit instructions are longer to execute; they are internally decomposed into 8-bit operations</a:t>
            </a:r>
            <a:endParaRPr/>
          </a:p>
        </p:txBody>
      </p:sp>
      <p:sp>
        <p:nvSpPr>
          <p:cNvPr id="418" name="Google Shape;418;p40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CPU - Opcode Families</a:t>
            </a:r>
            <a:endParaRPr/>
          </a:p>
        </p:txBody>
      </p:sp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925" y="1546013"/>
            <a:ext cx="2429574" cy="20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0"/>
          <p:cNvSpPr txBox="1"/>
          <p:nvPr/>
        </p:nvSpPr>
        <p:spPr>
          <a:xfrm>
            <a:off x="6401925" y="3597475"/>
            <a:ext cx="2429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Image source: https://wornwinter.wordpress.com/2015/02/14/adventures-in-gameboy-emulation-part-2-the-cpu/</a:t>
            </a:r>
            <a:endParaRPr sz="600">
              <a:solidFill>
                <a:srgbClr val="B7B7B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40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</a:pPr>
            <a:r>
              <a:rPr lang="en"/>
              <a:t>Few registers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○"/>
            </a:pPr>
            <a:r>
              <a:rPr lang="en"/>
              <a:t>8-bit: A (accumulator), B, C, D, E, H, L, F (flags)</a:t>
            </a:r>
            <a:endParaRPr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16-bit: PC (program counter), SP (stack pointer)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16-bit memory interface means 65,536 addressable 8-bit words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Game Boy starts, the CPU </a:t>
            </a:r>
            <a:r>
              <a:rPr lang="en"/>
              <a:t>“</a:t>
            </a:r>
            <a:r>
              <a:rPr lang="en"/>
              <a:t>effectively</a:t>
            </a:r>
            <a:r>
              <a:rPr lang="en"/>
              <a:t>”</a:t>
            </a:r>
            <a:r>
              <a:rPr lang="en"/>
              <a:t> starts reading and executing opcodes at address 256 (0x0100) in memory</a:t>
            </a:r>
            <a:endParaRPr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first 256 bytes are occupied by a boot ROM that takes care of copy protection</a:t>
            </a:r>
            <a:endParaRPr/>
          </a:p>
        </p:txBody>
      </p:sp>
      <p:sp>
        <p:nvSpPr>
          <p:cNvPr id="427" name="Google Shape;427;p41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CPU - Register Layout</a:t>
            </a:r>
            <a:endParaRPr/>
          </a:p>
        </p:txBody>
      </p:sp>
      <p:sp>
        <p:nvSpPr>
          <p:cNvPr id="428" name="Google Shape;428;p41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Opcodes</a:t>
            </a:r>
            <a:endParaRPr/>
          </a:p>
        </p:txBody>
      </p:sp>
      <p:sp>
        <p:nvSpPr>
          <p:cNvPr id="434" name="Google Shape;434;p42"/>
          <p:cNvSpPr txBox="1"/>
          <p:nvPr>
            <p:ph idx="1" type="body"/>
          </p:nvPr>
        </p:nvSpPr>
        <p:spPr>
          <a:xfrm>
            <a:off x="311700" y="1229875"/>
            <a:ext cx="85206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CPU does the following: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Fetch the opcode at the address pointed to by PC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Fetch any required operands for that opcode and advance PC accordingly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Execute the opcode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Repeat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byte in each opcode tells the CPU what to do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bytes that follow contain any required operands, such as an address or an immediate value (little endian)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35" name="Google Shape;435;p42"/>
          <p:cNvGraphicFramePr/>
          <p:nvPr/>
        </p:nvGraphicFramePr>
        <p:xfrm>
          <a:off x="762000" y="357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Address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0x0101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0x0102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0x0103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0x0104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0x0105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0x0106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Value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0x23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0x80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0xC6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0xFF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0xEA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0x04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0xC0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6" name="Google Shape;436;p42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535" y="4651200"/>
            <a:ext cx="1151644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 Am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229875"/>
            <a:ext cx="5467200" cy="23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Graduated in 2004 in computer engineering at the University of Waterloo​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programmer, I’ve worked for Atari/Infogrames, Electronic Arts, Eidos</a:t>
            </a:r>
            <a:r>
              <a:rPr lang="en"/>
              <a:t> </a:t>
            </a:r>
            <a:r>
              <a:rPr lang="en"/>
              <a:t>Montréal, Minority, and Behaviour​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2014, I’ve been a technical director for Behaviour​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646" y="1364885"/>
            <a:ext cx="1267929" cy="168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405" y="410000"/>
            <a:ext cx="2035609" cy="135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50" y="3684950"/>
            <a:ext cx="1666875" cy="39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6350" y="4423250"/>
            <a:ext cx="1468096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7025" y="4452043"/>
            <a:ext cx="1353575" cy="55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8800" y="3657615"/>
            <a:ext cx="1666875" cy="50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6238" y="4222864"/>
            <a:ext cx="1353574" cy="42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27650" y="3437375"/>
            <a:ext cx="1575103" cy="10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8372" y="4307657"/>
            <a:ext cx="1219200" cy="54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4375" y="4160825"/>
            <a:ext cx="804000" cy="9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92625" y="3641688"/>
            <a:ext cx="1318625" cy="72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70200" y="3633349"/>
            <a:ext cx="1881277" cy="6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09200" y="4166575"/>
            <a:ext cx="1468100" cy="53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40650" y="4620887"/>
            <a:ext cx="1666876" cy="4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56700" y="3641700"/>
            <a:ext cx="1318626" cy="62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234637" y="1557769"/>
            <a:ext cx="1346995" cy="179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Opcodes</a:t>
            </a:r>
            <a:endParaRPr/>
          </a:p>
        </p:txBody>
      </p:sp>
      <p:sp>
        <p:nvSpPr>
          <p:cNvPr id="442" name="Google Shape;442;p43"/>
          <p:cNvSpPr txBox="1"/>
          <p:nvPr>
            <p:ph idx="1" type="body"/>
          </p:nvPr>
        </p:nvSpPr>
        <p:spPr>
          <a:xfrm>
            <a:off x="311700" y="1229875"/>
            <a:ext cx="85206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CPU does the following: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Fetch the opcode at the address pointed to by PC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Fetch any required operands for that opcode and advance PC accordingly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Execute the opcode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Repeat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byte in each opcode tells the CPU what to do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bytes that follow contain any required operands, such as an address or an immediate value (little endian)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43" name="Google Shape;443;p43"/>
          <p:cNvGraphicFramePr/>
          <p:nvPr/>
        </p:nvGraphicFramePr>
        <p:xfrm>
          <a:off x="762000" y="357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Address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0x0101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0x0102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0x0103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0x0104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0x0105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0x0106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Value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0x23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0x80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0xC6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0xFF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0xEA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0x04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0xC0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Meaning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HL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A,n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(nn),A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nn low byte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nn high byte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</a:tbl>
          </a:graphicData>
        </a:graphic>
      </p:graphicFrame>
      <p:sp>
        <p:nvSpPr>
          <p:cNvPr id="444" name="Google Shape;444;p43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 Table</a:t>
            </a:r>
            <a:endParaRPr/>
          </a:p>
        </p:txBody>
      </p:sp>
      <p:graphicFrame>
        <p:nvGraphicFramePr>
          <p:cNvPr id="450" name="Google Shape;450;p44"/>
          <p:cNvGraphicFramePr/>
          <p:nvPr/>
        </p:nvGraphicFramePr>
        <p:xfrm>
          <a:off x="467800" y="83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</a:tblGrid>
              <a:tr h="142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x2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x3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x4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x5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x6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x7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x8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x9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xA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xB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xC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xD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xE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xF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BC,nn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(BC),A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BC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RLC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(nn),SP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HL,BC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A,(BC)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BC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RRC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DE,nn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(DE),A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DE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JR 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HL,DE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A,(DE)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DE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JR NZ,n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HL,nn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LDI (HL),A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JR Z,n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HL,HL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LDI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JR NC,n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SP,nn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LDD (HL),A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SP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SCF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JR C,n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HL,SP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LDD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SP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CCF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 NZ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POP BC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NZ,nn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 NZ,nn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PUSH BC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0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 Z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Z,nn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 ops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 Z,nn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 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8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 NC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POP DE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NC,nn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 NC,nn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PUSH DE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10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RETI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C,nn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 C,nn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18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LDH (n),A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POP 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LDH (C),A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PUSH 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20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SP,d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(nn),A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28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LDH A,(n)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POP AF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LDH A,(C)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PUSH AF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30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LDHL SP,d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SP,HL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A,(nn)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EI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38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1" name="Google Shape;451;p44"/>
          <p:cNvSpPr/>
          <p:nvPr/>
        </p:nvSpPr>
        <p:spPr>
          <a:xfrm>
            <a:off x="2196700" y="841950"/>
            <a:ext cx="6084900" cy="4301700"/>
          </a:xfrm>
          <a:prstGeom prst="rect">
            <a:avLst/>
          </a:prstGeom>
          <a:solidFill>
            <a:srgbClr val="FFFFFF">
              <a:alpha val="8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2" name="Google Shape;452;p44"/>
          <p:cNvGraphicFramePr/>
          <p:nvPr/>
        </p:nvGraphicFramePr>
        <p:xfrm>
          <a:off x="2229925" y="8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</a:tblGrid>
              <a:tr h="142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x2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x3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x4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x5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x6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x7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x8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x9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xA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xB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xC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xD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xE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xF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RLC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RLC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RLC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RLC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RLC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RLC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RLC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RLC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RRC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RRC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RRC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RRC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RRC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RRC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RRC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RRC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SLA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SLA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SLA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SLA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SLA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SLA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SLA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SLA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SRA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SRA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SRA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SRA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SRA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SRA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SRA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SRA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SWAP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SWAP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SWAP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SWAP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SWAP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SWAP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SWAP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SWAP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SRL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SRL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SRL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SRL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SRL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SRL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SRL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SRL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0,B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0,C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0,D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0,E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0,H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0,L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0,(HL)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0,A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1,B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1,C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1,D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1,E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1,H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1,L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1,(HL)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1,A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2,B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2,C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2,D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2,E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2,H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2,L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2,(HL)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2,A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3,B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3,C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3,D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3,E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3,H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3,L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3,(HL)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3,A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4,B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4,C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4,D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4,E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4,H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4,L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4,(HL)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4,A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5,B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5,C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5,D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5,E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5,H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5,L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5,(HL)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5,A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6,B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6,C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6,D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6,E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6,H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6,L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6,(HL)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6,A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7,B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7,C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7,D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7,E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7,H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7,L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7,(HL)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7,A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0,B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0,C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0,D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0,E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0,H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0,L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0,(HL)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0,A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1,B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1,C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1,D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1,E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1,H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1,L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1,(HL)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1,A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2,B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2,C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2,D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2,E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2,H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2,L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2,(HL)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2,A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3,B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3,C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3,D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3,E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3,H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3,L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3,(HL)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3,A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4,B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4,C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4,D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4,E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4,H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4,L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4,(HL)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4,A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5,B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5,C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5,D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5,E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5,H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5,L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5,(HL)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5,A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6,B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6,C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6,D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6,E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6,H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6,L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6,(HL)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6,A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7,B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7,C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7,D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7,E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7,H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7,L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7,(HL)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 7,A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0,B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0,C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0,D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0,E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0,H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0,L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0,(HL)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0,A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1,B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1,C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1,D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1,E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1,H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1,L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1,(HL)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1,A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2,B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2,C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2,D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2,E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2,H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2,L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2,(HL)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2,A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3,B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3,C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3,D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3,E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3,H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3,L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3,(HL)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3,A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4,B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4,C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4,D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4,E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4,H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4,L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4,(HL)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4,A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5,B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5,C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5,D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5,E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5,H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5,L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5,(HL)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5,A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6,B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6,C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6,D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6,E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6,H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6,L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6,(HL)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6,A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7,B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7,C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7,D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7,E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7,H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7,L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7,(HL)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 7,A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3" name="Google Shape;453;p44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C++ Implementation</a:t>
            </a:r>
            <a:endParaRPr/>
          </a:p>
        </p:txBody>
      </p:sp>
      <p:sp>
        <p:nvSpPr>
          <p:cNvPr id="459" name="Google Shape;459;p4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emulators implement each opcode individually, resulting in a large amount of similar but not-quite-copy-pasted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using templates, I was able to dramatically cut down on the amount of code duplication</a:t>
            </a:r>
            <a:endParaRPr/>
          </a:p>
        </p:txBody>
      </p:sp>
      <p:sp>
        <p:nvSpPr>
          <p:cNvPr id="460" name="Google Shape;460;p45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 Table</a:t>
            </a:r>
            <a:endParaRPr/>
          </a:p>
        </p:txBody>
      </p:sp>
      <p:graphicFrame>
        <p:nvGraphicFramePr>
          <p:cNvPr id="466" name="Google Shape;466;p46"/>
          <p:cNvGraphicFramePr/>
          <p:nvPr/>
        </p:nvGraphicFramePr>
        <p:xfrm>
          <a:off x="467800" y="83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</a:tblGrid>
              <a:tr h="142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x2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x3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x4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x5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x6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x7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x8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x9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xA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xB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xC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xD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xE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xF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BC,nn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(BC),A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BC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RLC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(nn),SP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HL,BC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A,(BC)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BC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RRC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DE,nn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(DE),A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DE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JR 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HL,DE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A,(DE)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DE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RR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JR NZ,n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HL,nn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LDI (HL),A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JR Z,n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HL,HL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LDI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JR NC,n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SP,nn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LDD (HL),A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SP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SCF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JR C,n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HL,SP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LDD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SP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DEC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CCF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B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H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 NZ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POP BC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NZ,nn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 NZ,nn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PUSH BC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A,n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0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 Z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Z,nn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 ops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 Z,nn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 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 A,n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8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 NC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POP DE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NC,nn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 NC,nn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PUSH DE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 A,n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10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 C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RETI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C,nn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 C,nn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SBC A,n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18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LDH (n),A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POP 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LDH (C),A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PUSH 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 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20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 SP,d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JP (HL)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(nn),A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XOR 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28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Fx</a:t>
                      </a:r>
                      <a:endParaRPr b="1"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LDH A,(n)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POP AF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LDH A,(C)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PUSH AF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 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30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LDHL SP,d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SP,HL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A,(nn)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EI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CP n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RST 38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7" name="Google Shape;467;p46"/>
          <p:cNvSpPr/>
          <p:nvPr/>
        </p:nvSpPr>
        <p:spPr>
          <a:xfrm>
            <a:off x="635800" y="1948175"/>
            <a:ext cx="5917800" cy="1230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6"/>
          <p:cNvSpPr txBox="1"/>
          <p:nvPr/>
        </p:nvSpPr>
        <p:spPr>
          <a:xfrm>
            <a:off x="6716725" y="1871975"/>
            <a:ext cx="2151900" cy="20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Let’s focus on the big central block of load instructions (LD)</a:t>
            </a:r>
            <a:endParaRPr/>
          </a:p>
        </p:txBody>
      </p:sp>
      <p:sp>
        <p:nvSpPr>
          <p:cNvPr id="469" name="Google Shape;469;p46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7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 Table</a:t>
            </a:r>
            <a:endParaRPr/>
          </a:p>
        </p:txBody>
      </p:sp>
      <p:graphicFrame>
        <p:nvGraphicFramePr>
          <p:cNvPr id="475" name="Google Shape;475;p47"/>
          <p:cNvGraphicFramePr/>
          <p:nvPr/>
        </p:nvGraphicFramePr>
        <p:xfrm>
          <a:off x="351750" y="207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</a:tblGrid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x2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x3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x4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x5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x6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x7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x8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x9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xA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xB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xC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xD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xE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xF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4x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5x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6x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7x</a:t>
                      </a:r>
                      <a:endParaRPr b="1"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6" name="Google Shape;476;p47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 Table</a:t>
            </a:r>
            <a:endParaRPr/>
          </a:p>
        </p:txBody>
      </p:sp>
      <p:graphicFrame>
        <p:nvGraphicFramePr>
          <p:cNvPr id="482" name="Google Shape;482;p48"/>
          <p:cNvGraphicFramePr/>
          <p:nvPr/>
        </p:nvGraphicFramePr>
        <p:xfrm>
          <a:off x="351750" y="207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</a:tblGrid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x0000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x0001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x0010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x0011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x0100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x0101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x0110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x0111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x1000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x1001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x1010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x1011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x1100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x1101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x1110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x1111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48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 Table</a:t>
            </a:r>
            <a:endParaRPr/>
          </a:p>
        </p:txBody>
      </p:sp>
      <p:graphicFrame>
        <p:nvGraphicFramePr>
          <p:cNvPr id="489" name="Google Shape;489;p49"/>
          <p:cNvGraphicFramePr/>
          <p:nvPr/>
        </p:nvGraphicFramePr>
        <p:xfrm>
          <a:off x="351750" y="207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</a:tblGrid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0100xxxx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0101xxxx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0110xxxx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0111xxxx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90" name="Google Shape;490;p49"/>
          <p:cNvCxnSpPr/>
          <p:nvPr/>
        </p:nvCxnSpPr>
        <p:spPr>
          <a:xfrm flipH="1">
            <a:off x="823175" y="2274225"/>
            <a:ext cx="220200" cy="1794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49"/>
          <p:cNvSpPr txBox="1"/>
          <p:nvPr/>
        </p:nvSpPr>
        <p:spPr>
          <a:xfrm>
            <a:off x="4142650" y="3788725"/>
            <a:ext cx="857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4x16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2" name="Google Shape;492;p49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0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 Table</a:t>
            </a:r>
            <a:endParaRPr/>
          </a:p>
        </p:txBody>
      </p:sp>
      <p:graphicFrame>
        <p:nvGraphicFramePr>
          <p:cNvPr id="498" name="Google Shape;498;p50"/>
          <p:cNvGraphicFramePr/>
          <p:nvPr/>
        </p:nvGraphicFramePr>
        <p:xfrm>
          <a:off x="2336950" y="148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  <a:gridCol w="496500"/>
              </a:tblGrid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x000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x001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x010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x011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x100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x101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x110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xxxx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x111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B,A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C,A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D,A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E,A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H,A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L,A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</a:t>
                      </a:r>
                      <a:r>
                        <a:rPr b="1" lang="en" sz="75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75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75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A,B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A,C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A,D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A,E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A,L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A,(HL)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A,A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9" name="Google Shape;499;p50"/>
          <p:cNvSpPr txBox="1"/>
          <p:nvPr/>
        </p:nvSpPr>
        <p:spPr>
          <a:xfrm>
            <a:off x="2531000" y="4398325"/>
            <a:ext cx="4080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8x8 - same information, different presentation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0" name="Google Shape;500;p50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 Table</a:t>
            </a:r>
            <a:endParaRPr/>
          </a:p>
        </p:txBody>
      </p:sp>
      <p:graphicFrame>
        <p:nvGraphicFramePr>
          <p:cNvPr id="506" name="Google Shape;506;p51"/>
          <p:cNvGraphicFramePr/>
          <p:nvPr/>
        </p:nvGraphicFramePr>
        <p:xfrm>
          <a:off x="310925" y="118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</a:tblGrid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x000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xxxxx001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7" name="Google Shape;507;p51"/>
          <p:cNvSpPr txBox="1"/>
          <p:nvPr/>
        </p:nvSpPr>
        <p:spPr>
          <a:xfrm>
            <a:off x="2858550" y="3331525"/>
            <a:ext cx="3425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(reformat a little for clarity)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8" name="Google Shape;508;p51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 Table</a:t>
            </a:r>
            <a:endParaRPr/>
          </a:p>
        </p:txBody>
      </p:sp>
      <p:graphicFrame>
        <p:nvGraphicFramePr>
          <p:cNvPr id="514" name="Google Shape;514;p52"/>
          <p:cNvGraphicFramePr/>
          <p:nvPr/>
        </p:nvGraphicFramePr>
        <p:xfrm>
          <a:off x="310925" y="118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</a:tblGrid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xxxxx000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xxxxx001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xxxxx010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xxxxx011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xxxxx100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xxxxx101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xxxxx110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xxxxx111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5" name="Google Shape;515;p52"/>
          <p:cNvSpPr/>
          <p:nvPr/>
        </p:nvSpPr>
        <p:spPr>
          <a:xfrm>
            <a:off x="7558399" y="1181600"/>
            <a:ext cx="278700" cy="19278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2"/>
          <p:cNvSpPr/>
          <p:nvPr/>
        </p:nvSpPr>
        <p:spPr>
          <a:xfrm>
            <a:off x="1925674" y="1181600"/>
            <a:ext cx="278700" cy="19278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2"/>
          <p:cNvSpPr/>
          <p:nvPr/>
        </p:nvSpPr>
        <p:spPr>
          <a:xfrm>
            <a:off x="2872399" y="1181600"/>
            <a:ext cx="278700" cy="19278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2"/>
          <p:cNvSpPr/>
          <p:nvPr/>
        </p:nvSpPr>
        <p:spPr>
          <a:xfrm>
            <a:off x="3819124" y="1181600"/>
            <a:ext cx="278700" cy="19278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2"/>
          <p:cNvSpPr/>
          <p:nvPr/>
        </p:nvSpPr>
        <p:spPr>
          <a:xfrm>
            <a:off x="4765849" y="1181600"/>
            <a:ext cx="278700" cy="19278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2"/>
          <p:cNvSpPr/>
          <p:nvPr/>
        </p:nvSpPr>
        <p:spPr>
          <a:xfrm>
            <a:off x="5712574" y="1181600"/>
            <a:ext cx="278700" cy="19278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2"/>
          <p:cNvSpPr/>
          <p:nvPr/>
        </p:nvSpPr>
        <p:spPr>
          <a:xfrm>
            <a:off x="6659299" y="1181600"/>
            <a:ext cx="278700" cy="19278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2"/>
          <p:cNvSpPr/>
          <p:nvPr/>
        </p:nvSpPr>
        <p:spPr>
          <a:xfrm>
            <a:off x="8552749" y="1181600"/>
            <a:ext cx="278700" cy="19278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2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214" y="1870060"/>
            <a:ext cx="1393785" cy="18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725" y="1866724"/>
            <a:ext cx="2898375" cy="256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9911" y="-307025"/>
            <a:ext cx="2898363" cy="2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9425" y="3407850"/>
            <a:ext cx="2898325" cy="21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5574" y="243747"/>
            <a:ext cx="2790825" cy="372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4877" y="3560241"/>
            <a:ext cx="2478950" cy="186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9">
            <a:alphaModFix/>
          </a:blip>
          <a:srcRect b="11549" l="0" r="0" t="-4537"/>
          <a:stretch/>
        </p:blipFill>
        <p:spPr>
          <a:xfrm>
            <a:off x="2645838" y="1538024"/>
            <a:ext cx="2898324" cy="20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00431" y="-489900"/>
            <a:ext cx="1856550" cy="24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11">
            <a:alphaModFix/>
          </a:blip>
          <a:srcRect b="10368" l="23198" r="13746" t="14443"/>
          <a:stretch/>
        </p:blipFill>
        <p:spPr>
          <a:xfrm>
            <a:off x="2379524" y="-76200"/>
            <a:ext cx="2301900" cy="20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3161150"/>
            <a:ext cx="2640625" cy="19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13">
            <a:alphaModFix/>
          </a:blip>
          <a:srcRect b="0" l="0" r="7740" t="0"/>
          <a:stretch/>
        </p:blipFill>
        <p:spPr>
          <a:xfrm>
            <a:off x="0" y="0"/>
            <a:ext cx="2745250" cy="19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52400" y="-361937"/>
            <a:ext cx="752400" cy="58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-271187" y="5143489"/>
            <a:ext cx="10534800" cy="6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325436" y="2200700"/>
            <a:ext cx="3486189" cy="19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17750" y="3397534"/>
            <a:ext cx="2326250" cy="1745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-447675" y="-656411"/>
            <a:ext cx="10534800" cy="6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16">
            <a:alphaModFix/>
          </a:blip>
          <a:srcRect b="39927" l="12123" r="12620" t="8890"/>
          <a:stretch/>
        </p:blipFill>
        <p:spPr>
          <a:xfrm>
            <a:off x="5867400" y="0"/>
            <a:ext cx="3886200" cy="198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9144000" y="-199212"/>
            <a:ext cx="752400" cy="58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 Table</a:t>
            </a:r>
            <a:endParaRPr/>
          </a:p>
        </p:txBody>
      </p:sp>
      <p:graphicFrame>
        <p:nvGraphicFramePr>
          <p:cNvPr id="529" name="Google Shape;529;p53"/>
          <p:cNvGraphicFramePr/>
          <p:nvPr/>
        </p:nvGraphicFramePr>
        <p:xfrm>
          <a:off x="310925" y="118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</a:tblGrid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xxxxx000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xxxxx001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xxxxx010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xxxxx011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xxxxx100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xxxxx101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xxxxx110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xxxxx111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0" name="Google Shape;530;p53"/>
          <p:cNvSpPr/>
          <p:nvPr/>
        </p:nvSpPr>
        <p:spPr>
          <a:xfrm>
            <a:off x="7558399" y="1181600"/>
            <a:ext cx="278700" cy="19278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3"/>
          <p:cNvSpPr/>
          <p:nvPr/>
        </p:nvSpPr>
        <p:spPr>
          <a:xfrm>
            <a:off x="1925674" y="1181600"/>
            <a:ext cx="278700" cy="19278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3"/>
          <p:cNvSpPr/>
          <p:nvPr/>
        </p:nvSpPr>
        <p:spPr>
          <a:xfrm>
            <a:off x="2872399" y="1181600"/>
            <a:ext cx="278700" cy="19278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3"/>
          <p:cNvSpPr/>
          <p:nvPr/>
        </p:nvSpPr>
        <p:spPr>
          <a:xfrm>
            <a:off x="3819124" y="1181600"/>
            <a:ext cx="278700" cy="19278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3"/>
          <p:cNvSpPr/>
          <p:nvPr/>
        </p:nvSpPr>
        <p:spPr>
          <a:xfrm>
            <a:off x="4765849" y="1181600"/>
            <a:ext cx="278700" cy="19278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3"/>
          <p:cNvSpPr/>
          <p:nvPr/>
        </p:nvSpPr>
        <p:spPr>
          <a:xfrm>
            <a:off x="5712574" y="1181600"/>
            <a:ext cx="278700" cy="19278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3"/>
          <p:cNvSpPr/>
          <p:nvPr/>
        </p:nvSpPr>
        <p:spPr>
          <a:xfrm>
            <a:off x="6659299" y="1181600"/>
            <a:ext cx="278700" cy="19278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3"/>
          <p:cNvSpPr/>
          <p:nvPr/>
        </p:nvSpPr>
        <p:spPr>
          <a:xfrm>
            <a:off x="8552749" y="1181600"/>
            <a:ext cx="278700" cy="19278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3"/>
          <p:cNvSpPr txBox="1"/>
          <p:nvPr/>
        </p:nvSpPr>
        <p:spPr>
          <a:xfrm>
            <a:off x="1848150" y="3177100"/>
            <a:ext cx="54477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Opcode&gt;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0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b0_2</a:t>
            </a:r>
            <a:r>
              <a:rPr b="1" lang="en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enum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{ Value = Opcode &amp;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0x7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}; };</a:t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N&gt; Uint8&amp;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B_C_D_E_H_L_iHL_A_GetReg8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0b000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B;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0b001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C;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0b010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D;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0b011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E;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0b100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H;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0b101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L;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0b111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A; }</a:t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cxnSp>
        <p:nvCxnSpPr>
          <p:cNvPr id="539" name="Google Shape;539;p53"/>
          <p:cNvCxnSpPr/>
          <p:nvPr/>
        </p:nvCxnSpPr>
        <p:spPr>
          <a:xfrm rot="10800000">
            <a:off x="5863064" y="4768442"/>
            <a:ext cx="4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53"/>
          <p:cNvSpPr txBox="1"/>
          <p:nvPr/>
        </p:nvSpPr>
        <p:spPr>
          <a:xfrm>
            <a:off x="6329873" y="4404874"/>
            <a:ext cx="1898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Ubuntu"/>
                <a:ea typeface="Ubuntu"/>
                <a:cs typeface="Ubuntu"/>
                <a:sym typeface="Ubuntu"/>
              </a:rPr>
              <a:t>Missing case &lt;0b110&gt;, which maps to (HL)... We will come back to this!</a:t>
            </a:r>
            <a:endParaRPr sz="11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1" name="Google Shape;541;p53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2" name="Google Shape;542;p53"/>
          <p:cNvCxnSpPr/>
          <p:nvPr/>
        </p:nvCxnSpPr>
        <p:spPr>
          <a:xfrm>
            <a:off x="1660925" y="3536300"/>
            <a:ext cx="25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53"/>
          <p:cNvSpPr/>
          <p:nvPr/>
        </p:nvSpPr>
        <p:spPr>
          <a:xfrm>
            <a:off x="1775725" y="3620350"/>
            <a:ext cx="130200" cy="1331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3"/>
          <p:cNvSpPr txBox="1"/>
          <p:nvPr/>
        </p:nvSpPr>
        <p:spPr>
          <a:xfrm>
            <a:off x="469445" y="3271718"/>
            <a:ext cx="1278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Ubuntu"/>
                <a:ea typeface="Ubuntu"/>
                <a:cs typeface="Ubuntu"/>
                <a:sym typeface="Ubuntu"/>
              </a:rPr>
              <a:t>Metafunction declaration</a:t>
            </a:r>
            <a:endParaRPr sz="11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5" name="Google Shape;545;p53"/>
          <p:cNvSpPr txBox="1"/>
          <p:nvPr/>
        </p:nvSpPr>
        <p:spPr>
          <a:xfrm>
            <a:off x="469445" y="4029093"/>
            <a:ext cx="1278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Ubuntu"/>
                <a:ea typeface="Ubuntu"/>
                <a:cs typeface="Ubuntu"/>
                <a:sym typeface="Ubuntu"/>
              </a:rPr>
              <a:t>Metafunction specializations</a:t>
            </a:r>
            <a:endParaRPr sz="11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4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 Table</a:t>
            </a:r>
            <a:endParaRPr/>
          </a:p>
        </p:txBody>
      </p:sp>
      <p:graphicFrame>
        <p:nvGraphicFramePr>
          <p:cNvPr id="551" name="Google Shape;551;p54"/>
          <p:cNvGraphicFramePr/>
          <p:nvPr/>
        </p:nvGraphicFramePr>
        <p:xfrm>
          <a:off x="310925" y="118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</a:tblGrid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xxxxx000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xxxxx001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xxxxx010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xxxxx011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xxxxx100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xxxxx101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xxxxx110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xxxxx111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2" name="Google Shape;552;p54"/>
          <p:cNvSpPr/>
          <p:nvPr/>
        </p:nvSpPr>
        <p:spPr>
          <a:xfrm>
            <a:off x="1596450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4"/>
          <p:cNvSpPr/>
          <p:nvPr/>
        </p:nvSpPr>
        <p:spPr>
          <a:xfrm>
            <a:off x="810650" y="2690325"/>
            <a:ext cx="2142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4"/>
          <p:cNvSpPr/>
          <p:nvPr/>
        </p:nvSpPr>
        <p:spPr>
          <a:xfrm>
            <a:off x="2548950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4"/>
          <p:cNvSpPr/>
          <p:nvPr/>
        </p:nvSpPr>
        <p:spPr>
          <a:xfrm>
            <a:off x="3491925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4"/>
          <p:cNvSpPr/>
          <p:nvPr/>
        </p:nvSpPr>
        <p:spPr>
          <a:xfrm>
            <a:off x="4434900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4"/>
          <p:cNvSpPr/>
          <p:nvPr/>
        </p:nvSpPr>
        <p:spPr>
          <a:xfrm>
            <a:off x="5377875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4"/>
          <p:cNvSpPr/>
          <p:nvPr/>
        </p:nvSpPr>
        <p:spPr>
          <a:xfrm>
            <a:off x="6320850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4"/>
          <p:cNvSpPr/>
          <p:nvPr/>
        </p:nvSpPr>
        <p:spPr>
          <a:xfrm>
            <a:off x="8221088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4"/>
          <p:cNvSpPr/>
          <p:nvPr/>
        </p:nvSpPr>
        <p:spPr>
          <a:xfrm>
            <a:off x="1596450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4"/>
          <p:cNvSpPr/>
          <p:nvPr/>
        </p:nvSpPr>
        <p:spPr>
          <a:xfrm>
            <a:off x="810650" y="1433025"/>
            <a:ext cx="2142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4"/>
          <p:cNvSpPr/>
          <p:nvPr/>
        </p:nvSpPr>
        <p:spPr>
          <a:xfrm>
            <a:off x="2548950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4"/>
          <p:cNvSpPr/>
          <p:nvPr/>
        </p:nvSpPr>
        <p:spPr>
          <a:xfrm>
            <a:off x="3491925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4"/>
          <p:cNvSpPr/>
          <p:nvPr/>
        </p:nvSpPr>
        <p:spPr>
          <a:xfrm>
            <a:off x="4434900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4"/>
          <p:cNvSpPr/>
          <p:nvPr/>
        </p:nvSpPr>
        <p:spPr>
          <a:xfrm>
            <a:off x="5377875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4"/>
          <p:cNvSpPr/>
          <p:nvPr/>
        </p:nvSpPr>
        <p:spPr>
          <a:xfrm>
            <a:off x="6320850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4"/>
          <p:cNvSpPr/>
          <p:nvPr/>
        </p:nvSpPr>
        <p:spPr>
          <a:xfrm>
            <a:off x="8221088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4"/>
          <p:cNvSpPr/>
          <p:nvPr/>
        </p:nvSpPr>
        <p:spPr>
          <a:xfrm>
            <a:off x="1596450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4"/>
          <p:cNvSpPr/>
          <p:nvPr/>
        </p:nvSpPr>
        <p:spPr>
          <a:xfrm>
            <a:off x="810650" y="1642575"/>
            <a:ext cx="2142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4"/>
          <p:cNvSpPr/>
          <p:nvPr/>
        </p:nvSpPr>
        <p:spPr>
          <a:xfrm>
            <a:off x="2548950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4"/>
          <p:cNvSpPr/>
          <p:nvPr/>
        </p:nvSpPr>
        <p:spPr>
          <a:xfrm>
            <a:off x="3491925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4"/>
          <p:cNvSpPr/>
          <p:nvPr/>
        </p:nvSpPr>
        <p:spPr>
          <a:xfrm>
            <a:off x="4434900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4"/>
          <p:cNvSpPr/>
          <p:nvPr/>
        </p:nvSpPr>
        <p:spPr>
          <a:xfrm>
            <a:off x="5377875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4"/>
          <p:cNvSpPr/>
          <p:nvPr/>
        </p:nvSpPr>
        <p:spPr>
          <a:xfrm>
            <a:off x="6320850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4"/>
          <p:cNvSpPr/>
          <p:nvPr/>
        </p:nvSpPr>
        <p:spPr>
          <a:xfrm>
            <a:off x="8221088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4"/>
          <p:cNvSpPr/>
          <p:nvPr/>
        </p:nvSpPr>
        <p:spPr>
          <a:xfrm>
            <a:off x="1596450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4"/>
          <p:cNvSpPr/>
          <p:nvPr/>
        </p:nvSpPr>
        <p:spPr>
          <a:xfrm>
            <a:off x="810650" y="1852125"/>
            <a:ext cx="2142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4"/>
          <p:cNvSpPr/>
          <p:nvPr/>
        </p:nvSpPr>
        <p:spPr>
          <a:xfrm>
            <a:off x="2548950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4"/>
          <p:cNvSpPr/>
          <p:nvPr/>
        </p:nvSpPr>
        <p:spPr>
          <a:xfrm>
            <a:off x="3491925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4"/>
          <p:cNvSpPr/>
          <p:nvPr/>
        </p:nvSpPr>
        <p:spPr>
          <a:xfrm>
            <a:off x="4434900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4"/>
          <p:cNvSpPr/>
          <p:nvPr/>
        </p:nvSpPr>
        <p:spPr>
          <a:xfrm>
            <a:off x="5377875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4"/>
          <p:cNvSpPr/>
          <p:nvPr/>
        </p:nvSpPr>
        <p:spPr>
          <a:xfrm>
            <a:off x="6320850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4"/>
          <p:cNvSpPr/>
          <p:nvPr/>
        </p:nvSpPr>
        <p:spPr>
          <a:xfrm>
            <a:off x="8221088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4"/>
          <p:cNvSpPr/>
          <p:nvPr/>
        </p:nvSpPr>
        <p:spPr>
          <a:xfrm>
            <a:off x="1596450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4"/>
          <p:cNvSpPr/>
          <p:nvPr/>
        </p:nvSpPr>
        <p:spPr>
          <a:xfrm>
            <a:off x="810650" y="2061675"/>
            <a:ext cx="2142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4"/>
          <p:cNvSpPr/>
          <p:nvPr/>
        </p:nvSpPr>
        <p:spPr>
          <a:xfrm>
            <a:off x="2548950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4"/>
          <p:cNvSpPr/>
          <p:nvPr/>
        </p:nvSpPr>
        <p:spPr>
          <a:xfrm>
            <a:off x="3491925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4"/>
          <p:cNvSpPr/>
          <p:nvPr/>
        </p:nvSpPr>
        <p:spPr>
          <a:xfrm>
            <a:off x="4434900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4"/>
          <p:cNvSpPr/>
          <p:nvPr/>
        </p:nvSpPr>
        <p:spPr>
          <a:xfrm>
            <a:off x="5377875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4"/>
          <p:cNvSpPr/>
          <p:nvPr/>
        </p:nvSpPr>
        <p:spPr>
          <a:xfrm>
            <a:off x="6320850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4"/>
          <p:cNvSpPr/>
          <p:nvPr/>
        </p:nvSpPr>
        <p:spPr>
          <a:xfrm>
            <a:off x="8221088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4"/>
          <p:cNvSpPr/>
          <p:nvPr/>
        </p:nvSpPr>
        <p:spPr>
          <a:xfrm>
            <a:off x="1596450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4"/>
          <p:cNvSpPr/>
          <p:nvPr/>
        </p:nvSpPr>
        <p:spPr>
          <a:xfrm>
            <a:off x="810650" y="2271225"/>
            <a:ext cx="2142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4"/>
          <p:cNvSpPr/>
          <p:nvPr/>
        </p:nvSpPr>
        <p:spPr>
          <a:xfrm>
            <a:off x="2548950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4"/>
          <p:cNvSpPr/>
          <p:nvPr/>
        </p:nvSpPr>
        <p:spPr>
          <a:xfrm>
            <a:off x="3491925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4"/>
          <p:cNvSpPr/>
          <p:nvPr/>
        </p:nvSpPr>
        <p:spPr>
          <a:xfrm>
            <a:off x="4434900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4"/>
          <p:cNvSpPr/>
          <p:nvPr/>
        </p:nvSpPr>
        <p:spPr>
          <a:xfrm>
            <a:off x="5377875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4"/>
          <p:cNvSpPr/>
          <p:nvPr/>
        </p:nvSpPr>
        <p:spPr>
          <a:xfrm>
            <a:off x="6320850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4"/>
          <p:cNvSpPr/>
          <p:nvPr/>
        </p:nvSpPr>
        <p:spPr>
          <a:xfrm>
            <a:off x="8221088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4"/>
          <p:cNvSpPr/>
          <p:nvPr/>
        </p:nvSpPr>
        <p:spPr>
          <a:xfrm>
            <a:off x="1596450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4"/>
          <p:cNvSpPr/>
          <p:nvPr/>
        </p:nvSpPr>
        <p:spPr>
          <a:xfrm>
            <a:off x="810650" y="2480775"/>
            <a:ext cx="2142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4"/>
          <p:cNvSpPr/>
          <p:nvPr/>
        </p:nvSpPr>
        <p:spPr>
          <a:xfrm>
            <a:off x="2548950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4"/>
          <p:cNvSpPr/>
          <p:nvPr/>
        </p:nvSpPr>
        <p:spPr>
          <a:xfrm>
            <a:off x="3491925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4"/>
          <p:cNvSpPr/>
          <p:nvPr/>
        </p:nvSpPr>
        <p:spPr>
          <a:xfrm>
            <a:off x="4434900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4"/>
          <p:cNvSpPr/>
          <p:nvPr/>
        </p:nvSpPr>
        <p:spPr>
          <a:xfrm>
            <a:off x="5377875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4"/>
          <p:cNvSpPr/>
          <p:nvPr/>
        </p:nvSpPr>
        <p:spPr>
          <a:xfrm>
            <a:off x="6320850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4"/>
          <p:cNvSpPr/>
          <p:nvPr/>
        </p:nvSpPr>
        <p:spPr>
          <a:xfrm>
            <a:off x="8221088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4"/>
          <p:cNvSpPr/>
          <p:nvPr/>
        </p:nvSpPr>
        <p:spPr>
          <a:xfrm>
            <a:off x="1596450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4"/>
          <p:cNvSpPr/>
          <p:nvPr/>
        </p:nvSpPr>
        <p:spPr>
          <a:xfrm>
            <a:off x="810650" y="2899875"/>
            <a:ext cx="2142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4"/>
          <p:cNvSpPr/>
          <p:nvPr/>
        </p:nvSpPr>
        <p:spPr>
          <a:xfrm>
            <a:off x="2548950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4"/>
          <p:cNvSpPr/>
          <p:nvPr/>
        </p:nvSpPr>
        <p:spPr>
          <a:xfrm>
            <a:off x="3491925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4"/>
          <p:cNvSpPr/>
          <p:nvPr/>
        </p:nvSpPr>
        <p:spPr>
          <a:xfrm>
            <a:off x="4434900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4"/>
          <p:cNvSpPr/>
          <p:nvPr/>
        </p:nvSpPr>
        <p:spPr>
          <a:xfrm>
            <a:off x="5377875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4"/>
          <p:cNvSpPr/>
          <p:nvPr/>
        </p:nvSpPr>
        <p:spPr>
          <a:xfrm>
            <a:off x="6320850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4"/>
          <p:cNvSpPr/>
          <p:nvPr/>
        </p:nvSpPr>
        <p:spPr>
          <a:xfrm>
            <a:off x="8221088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4"/>
          <p:cNvSpPr/>
          <p:nvPr/>
        </p:nvSpPr>
        <p:spPr>
          <a:xfrm>
            <a:off x="7178100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4"/>
          <p:cNvSpPr/>
          <p:nvPr/>
        </p:nvSpPr>
        <p:spPr>
          <a:xfrm>
            <a:off x="7178100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4"/>
          <p:cNvSpPr/>
          <p:nvPr/>
        </p:nvSpPr>
        <p:spPr>
          <a:xfrm>
            <a:off x="7178100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4"/>
          <p:cNvSpPr/>
          <p:nvPr/>
        </p:nvSpPr>
        <p:spPr>
          <a:xfrm>
            <a:off x="7178100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4"/>
          <p:cNvSpPr/>
          <p:nvPr/>
        </p:nvSpPr>
        <p:spPr>
          <a:xfrm>
            <a:off x="7178100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4"/>
          <p:cNvSpPr/>
          <p:nvPr/>
        </p:nvSpPr>
        <p:spPr>
          <a:xfrm>
            <a:off x="7178100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4"/>
          <p:cNvSpPr/>
          <p:nvPr/>
        </p:nvSpPr>
        <p:spPr>
          <a:xfrm>
            <a:off x="7178100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4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5"/>
          <p:cNvSpPr txBox="1"/>
          <p:nvPr>
            <p:ph type="title"/>
          </p:nvPr>
        </p:nvSpPr>
        <p:spPr>
          <a:xfrm>
            <a:off x="310896" y="4114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Opcode Table</a:t>
            </a:r>
            <a:endParaRPr/>
          </a:p>
        </p:txBody>
      </p:sp>
      <p:graphicFrame>
        <p:nvGraphicFramePr>
          <p:cNvPr id="629" name="Google Shape;629;p55"/>
          <p:cNvGraphicFramePr/>
          <p:nvPr/>
        </p:nvGraphicFramePr>
        <p:xfrm>
          <a:off x="310925" y="118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  <a:gridCol w="946725"/>
              </a:tblGrid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xxxxx000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xxxxx001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xxxxx010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xxxxx011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xxxxx100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xxxxx101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xxxxx110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xxxxx111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01110xxx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(HL),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01111xxx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B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C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D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E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H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L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 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0" name="Google Shape;630;p55"/>
          <p:cNvSpPr/>
          <p:nvPr/>
        </p:nvSpPr>
        <p:spPr>
          <a:xfrm>
            <a:off x="1596450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5"/>
          <p:cNvSpPr/>
          <p:nvPr/>
        </p:nvSpPr>
        <p:spPr>
          <a:xfrm>
            <a:off x="810650" y="2690325"/>
            <a:ext cx="2142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5"/>
          <p:cNvSpPr/>
          <p:nvPr/>
        </p:nvSpPr>
        <p:spPr>
          <a:xfrm>
            <a:off x="2548950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5"/>
          <p:cNvSpPr/>
          <p:nvPr/>
        </p:nvSpPr>
        <p:spPr>
          <a:xfrm>
            <a:off x="3491925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5"/>
          <p:cNvSpPr/>
          <p:nvPr/>
        </p:nvSpPr>
        <p:spPr>
          <a:xfrm>
            <a:off x="4434900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5"/>
          <p:cNvSpPr/>
          <p:nvPr/>
        </p:nvSpPr>
        <p:spPr>
          <a:xfrm>
            <a:off x="5377875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5"/>
          <p:cNvSpPr/>
          <p:nvPr/>
        </p:nvSpPr>
        <p:spPr>
          <a:xfrm>
            <a:off x="6320850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5"/>
          <p:cNvSpPr/>
          <p:nvPr/>
        </p:nvSpPr>
        <p:spPr>
          <a:xfrm>
            <a:off x="8221088" y="2690325"/>
            <a:ext cx="271500" cy="209700"/>
          </a:xfrm>
          <a:prstGeom prst="rect">
            <a:avLst/>
          </a:prstGeom>
          <a:solidFill>
            <a:srgbClr val="FF7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5"/>
          <p:cNvSpPr/>
          <p:nvPr/>
        </p:nvSpPr>
        <p:spPr>
          <a:xfrm>
            <a:off x="1596450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/>
          <p:nvPr/>
        </p:nvSpPr>
        <p:spPr>
          <a:xfrm>
            <a:off x="810650" y="1433025"/>
            <a:ext cx="2142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5"/>
          <p:cNvSpPr/>
          <p:nvPr/>
        </p:nvSpPr>
        <p:spPr>
          <a:xfrm>
            <a:off x="2548950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5"/>
          <p:cNvSpPr/>
          <p:nvPr/>
        </p:nvSpPr>
        <p:spPr>
          <a:xfrm>
            <a:off x="3491925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5"/>
          <p:cNvSpPr/>
          <p:nvPr/>
        </p:nvSpPr>
        <p:spPr>
          <a:xfrm>
            <a:off x="4434900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5"/>
          <p:cNvSpPr/>
          <p:nvPr/>
        </p:nvSpPr>
        <p:spPr>
          <a:xfrm>
            <a:off x="5377875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5"/>
          <p:cNvSpPr/>
          <p:nvPr/>
        </p:nvSpPr>
        <p:spPr>
          <a:xfrm>
            <a:off x="6320850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5"/>
          <p:cNvSpPr/>
          <p:nvPr/>
        </p:nvSpPr>
        <p:spPr>
          <a:xfrm>
            <a:off x="8221088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5"/>
          <p:cNvSpPr/>
          <p:nvPr/>
        </p:nvSpPr>
        <p:spPr>
          <a:xfrm>
            <a:off x="1596450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5"/>
          <p:cNvSpPr/>
          <p:nvPr/>
        </p:nvSpPr>
        <p:spPr>
          <a:xfrm>
            <a:off x="810650" y="1642575"/>
            <a:ext cx="2142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5"/>
          <p:cNvSpPr/>
          <p:nvPr/>
        </p:nvSpPr>
        <p:spPr>
          <a:xfrm>
            <a:off x="2548950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5"/>
          <p:cNvSpPr/>
          <p:nvPr/>
        </p:nvSpPr>
        <p:spPr>
          <a:xfrm>
            <a:off x="3491925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5"/>
          <p:cNvSpPr/>
          <p:nvPr/>
        </p:nvSpPr>
        <p:spPr>
          <a:xfrm>
            <a:off x="4434900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5"/>
          <p:cNvSpPr/>
          <p:nvPr/>
        </p:nvSpPr>
        <p:spPr>
          <a:xfrm>
            <a:off x="5377875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5"/>
          <p:cNvSpPr/>
          <p:nvPr/>
        </p:nvSpPr>
        <p:spPr>
          <a:xfrm>
            <a:off x="6320850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5"/>
          <p:cNvSpPr/>
          <p:nvPr/>
        </p:nvSpPr>
        <p:spPr>
          <a:xfrm>
            <a:off x="8221088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5"/>
          <p:cNvSpPr/>
          <p:nvPr/>
        </p:nvSpPr>
        <p:spPr>
          <a:xfrm>
            <a:off x="1596450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5"/>
          <p:cNvSpPr/>
          <p:nvPr/>
        </p:nvSpPr>
        <p:spPr>
          <a:xfrm>
            <a:off x="810650" y="1852125"/>
            <a:ext cx="2142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5"/>
          <p:cNvSpPr/>
          <p:nvPr/>
        </p:nvSpPr>
        <p:spPr>
          <a:xfrm>
            <a:off x="2548950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5"/>
          <p:cNvSpPr/>
          <p:nvPr/>
        </p:nvSpPr>
        <p:spPr>
          <a:xfrm>
            <a:off x="3491925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5"/>
          <p:cNvSpPr/>
          <p:nvPr/>
        </p:nvSpPr>
        <p:spPr>
          <a:xfrm>
            <a:off x="4434900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5"/>
          <p:cNvSpPr/>
          <p:nvPr/>
        </p:nvSpPr>
        <p:spPr>
          <a:xfrm>
            <a:off x="5377875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5"/>
          <p:cNvSpPr/>
          <p:nvPr/>
        </p:nvSpPr>
        <p:spPr>
          <a:xfrm>
            <a:off x="6320850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5"/>
          <p:cNvSpPr/>
          <p:nvPr/>
        </p:nvSpPr>
        <p:spPr>
          <a:xfrm>
            <a:off x="8221088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1596450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5"/>
          <p:cNvSpPr/>
          <p:nvPr/>
        </p:nvSpPr>
        <p:spPr>
          <a:xfrm>
            <a:off x="810650" y="2061675"/>
            <a:ext cx="2142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5"/>
          <p:cNvSpPr/>
          <p:nvPr/>
        </p:nvSpPr>
        <p:spPr>
          <a:xfrm>
            <a:off x="2548950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3491925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5"/>
          <p:cNvSpPr/>
          <p:nvPr/>
        </p:nvSpPr>
        <p:spPr>
          <a:xfrm>
            <a:off x="4434900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5"/>
          <p:cNvSpPr/>
          <p:nvPr/>
        </p:nvSpPr>
        <p:spPr>
          <a:xfrm>
            <a:off x="5377875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5"/>
          <p:cNvSpPr/>
          <p:nvPr/>
        </p:nvSpPr>
        <p:spPr>
          <a:xfrm>
            <a:off x="6320850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5"/>
          <p:cNvSpPr/>
          <p:nvPr/>
        </p:nvSpPr>
        <p:spPr>
          <a:xfrm>
            <a:off x="8221088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5"/>
          <p:cNvSpPr/>
          <p:nvPr/>
        </p:nvSpPr>
        <p:spPr>
          <a:xfrm>
            <a:off x="1596450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5"/>
          <p:cNvSpPr/>
          <p:nvPr/>
        </p:nvSpPr>
        <p:spPr>
          <a:xfrm>
            <a:off x="810650" y="2271225"/>
            <a:ext cx="2142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5"/>
          <p:cNvSpPr/>
          <p:nvPr/>
        </p:nvSpPr>
        <p:spPr>
          <a:xfrm>
            <a:off x="2548950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5"/>
          <p:cNvSpPr/>
          <p:nvPr/>
        </p:nvSpPr>
        <p:spPr>
          <a:xfrm>
            <a:off x="3491925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5"/>
          <p:cNvSpPr/>
          <p:nvPr/>
        </p:nvSpPr>
        <p:spPr>
          <a:xfrm>
            <a:off x="4434900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>
            <a:off x="5377875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5"/>
          <p:cNvSpPr/>
          <p:nvPr/>
        </p:nvSpPr>
        <p:spPr>
          <a:xfrm>
            <a:off x="6320850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5"/>
          <p:cNvSpPr/>
          <p:nvPr/>
        </p:nvSpPr>
        <p:spPr>
          <a:xfrm>
            <a:off x="8221088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5"/>
          <p:cNvSpPr/>
          <p:nvPr/>
        </p:nvSpPr>
        <p:spPr>
          <a:xfrm>
            <a:off x="1596450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>
            <a:off x="810650" y="2480775"/>
            <a:ext cx="2142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/>
          <p:nvPr/>
        </p:nvSpPr>
        <p:spPr>
          <a:xfrm>
            <a:off x="2548950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/>
          <p:nvPr/>
        </p:nvSpPr>
        <p:spPr>
          <a:xfrm>
            <a:off x="3491925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/>
          <p:nvPr/>
        </p:nvSpPr>
        <p:spPr>
          <a:xfrm>
            <a:off x="4434900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5"/>
          <p:cNvSpPr/>
          <p:nvPr/>
        </p:nvSpPr>
        <p:spPr>
          <a:xfrm>
            <a:off x="5377875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5"/>
          <p:cNvSpPr/>
          <p:nvPr/>
        </p:nvSpPr>
        <p:spPr>
          <a:xfrm>
            <a:off x="6320850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5"/>
          <p:cNvSpPr/>
          <p:nvPr/>
        </p:nvSpPr>
        <p:spPr>
          <a:xfrm>
            <a:off x="8221088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/>
          <p:nvPr/>
        </p:nvSpPr>
        <p:spPr>
          <a:xfrm>
            <a:off x="1596450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5"/>
          <p:cNvSpPr/>
          <p:nvPr/>
        </p:nvSpPr>
        <p:spPr>
          <a:xfrm>
            <a:off x="810650" y="2899875"/>
            <a:ext cx="2142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5"/>
          <p:cNvSpPr/>
          <p:nvPr/>
        </p:nvSpPr>
        <p:spPr>
          <a:xfrm>
            <a:off x="2548950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5"/>
          <p:cNvSpPr/>
          <p:nvPr/>
        </p:nvSpPr>
        <p:spPr>
          <a:xfrm>
            <a:off x="3491925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5"/>
          <p:cNvSpPr/>
          <p:nvPr/>
        </p:nvSpPr>
        <p:spPr>
          <a:xfrm>
            <a:off x="4434900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5"/>
          <p:cNvSpPr/>
          <p:nvPr/>
        </p:nvSpPr>
        <p:spPr>
          <a:xfrm>
            <a:off x="5377875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5"/>
          <p:cNvSpPr/>
          <p:nvPr/>
        </p:nvSpPr>
        <p:spPr>
          <a:xfrm>
            <a:off x="6320850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/>
          <p:nvPr/>
        </p:nvSpPr>
        <p:spPr>
          <a:xfrm>
            <a:off x="8221088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5"/>
          <p:cNvSpPr/>
          <p:nvPr/>
        </p:nvSpPr>
        <p:spPr>
          <a:xfrm>
            <a:off x="7178100" y="1433025"/>
            <a:ext cx="271500" cy="209700"/>
          </a:xfrm>
          <a:prstGeom prst="rect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/>
          <p:nvPr/>
        </p:nvSpPr>
        <p:spPr>
          <a:xfrm>
            <a:off x="7178100" y="1642575"/>
            <a:ext cx="271500" cy="209700"/>
          </a:xfrm>
          <a:prstGeom prst="rect">
            <a:avLst/>
          </a:prstGeom>
          <a:solidFill>
            <a:srgbClr val="00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5"/>
          <p:cNvSpPr/>
          <p:nvPr/>
        </p:nvSpPr>
        <p:spPr>
          <a:xfrm>
            <a:off x="7178100" y="1852125"/>
            <a:ext cx="271500" cy="209700"/>
          </a:xfrm>
          <a:prstGeom prst="rect">
            <a:avLst/>
          </a:prstGeom>
          <a:solidFill>
            <a:srgbClr val="0000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7178100" y="2061675"/>
            <a:ext cx="271500" cy="209700"/>
          </a:xfrm>
          <a:prstGeom prst="rect">
            <a:avLst/>
          </a:prstGeom>
          <a:solidFill>
            <a:srgbClr val="FFFF00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5"/>
          <p:cNvSpPr/>
          <p:nvPr/>
        </p:nvSpPr>
        <p:spPr>
          <a:xfrm>
            <a:off x="7178100" y="2271225"/>
            <a:ext cx="271500" cy="209700"/>
          </a:xfrm>
          <a:prstGeom prst="rect">
            <a:avLst/>
          </a:prstGeom>
          <a:solidFill>
            <a:srgbClr val="00FFFF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5"/>
          <p:cNvSpPr/>
          <p:nvPr/>
        </p:nvSpPr>
        <p:spPr>
          <a:xfrm>
            <a:off x="7178100" y="2480775"/>
            <a:ext cx="271500" cy="209700"/>
          </a:xfrm>
          <a:prstGeom prst="rect">
            <a:avLst/>
          </a:prstGeom>
          <a:solidFill>
            <a:srgbClr val="FF00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5"/>
          <p:cNvSpPr/>
          <p:nvPr/>
        </p:nvSpPr>
        <p:spPr>
          <a:xfrm>
            <a:off x="7178100" y="2899875"/>
            <a:ext cx="271500" cy="209700"/>
          </a:xfrm>
          <a:prstGeom prst="rect">
            <a:avLst/>
          </a:prstGeom>
          <a:solidFill>
            <a:srgbClr val="00FF7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5"/>
          <p:cNvSpPr txBox="1"/>
          <p:nvPr/>
        </p:nvSpPr>
        <p:spPr>
          <a:xfrm>
            <a:off x="1848150" y="3177100"/>
            <a:ext cx="54477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Opcode&gt;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0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b3_5</a:t>
            </a:r>
            <a:r>
              <a:rPr b="1" lang="en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enum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{ Value = (Opcode &gt;&gt;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) &amp;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0x7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}; };</a:t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N&gt; Uint8&amp;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B_C_D_E_H_L_iHL_A_GetReg8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/>
          </a:p>
        </p:txBody>
      </p:sp>
      <p:sp>
        <p:nvSpPr>
          <p:cNvPr id="702" name="Google Shape;702;p55"/>
          <p:cNvSpPr txBox="1"/>
          <p:nvPr/>
        </p:nvSpPr>
        <p:spPr>
          <a:xfrm>
            <a:off x="1848150" y="3177100"/>
            <a:ext cx="54477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0b000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B;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0b001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C;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0b010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D;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0b011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E;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0b100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H;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0b101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L;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&lt;&gt; Uint8&amp; B_C_D_E_H_L_iHL_A_GetReg8&lt;</a:t>
            </a:r>
            <a:r>
              <a:rPr b="1"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0b111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A; }</a:t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Google Shape;703;p55"/>
          <p:cNvSpPr/>
          <p:nvPr/>
        </p:nvSpPr>
        <p:spPr>
          <a:xfrm>
            <a:off x="6107225" y="3650975"/>
            <a:ext cx="321600" cy="1316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5"/>
          <p:cNvSpPr txBox="1"/>
          <p:nvPr/>
        </p:nvSpPr>
        <p:spPr>
          <a:xfrm>
            <a:off x="6397050" y="4111591"/>
            <a:ext cx="2510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Same code as previous slide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5" name="Google Shape;705;p55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N&gt;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Uint8&amp;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B_C_D_E_H_L_iHL_A_GetReg8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Uint8&amp;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B_C_D_E_H_L_iHL_A_GetReg8&lt;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0b000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B;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Uint8&amp;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B_C_D_E_H_L_iHL_A_GetReg8&lt;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0b001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C;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Uint8&amp;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B_C_D_E_H_L_iHL_A_GetReg8&lt;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0b010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D;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Uint8&amp;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B_C_D_E_H_L_iHL_A_GetReg8&lt;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0b011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E;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Uint8&amp;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B_C_D_E_H_L_iHL_A_GetReg8&lt;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0b100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H;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Uint8&amp;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B_C_D_E_H_L_iHL_A_GetReg8&lt;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0b101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L;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(no case 0b110)</a:t>
            </a:r>
            <a:endParaRPr b="1" sz="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Uint8&amp;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B_C_D_E_H_L_iHL_A_GetReg8&lt;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0b111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 {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A; }</a:t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cases above return a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Uint8&amp;</a:t>
            </a:r>
            <a:r>
              <a:rPr lang="en"/>
              <a:t>, which means we can simply read and write to the reference as needed to implement opcodes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case 6 maps to (HL), which means accessing memory at an address given by the 16-bit pointer in the HL register pair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This is a bit more complex</a:t>
            </a:r>
            <a:endParaRPr/>
          </a:p>
        </p:txBody>
      </p:sp>
      <p:sp>
        <p:nvSpPr>
          <p:cNvPr id="711" name="Google Shape;711;p56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Memory</a:t>
            </a:r>
            <a:endParaRPr/>
          </a:p>
        </p:txBody>
      </p:sp>
      <p:graphicFrame>
        <p:nvGraphicFramePr>
          <p:cNvPr id="712" name="Google Shape;712;p56"/>
          <p:cNvGraphicFramePr/>
          <p:nvPr/>
        </p:nvGraphicFramePr>
        <p:xfrm>
          <a:off x="5870625" y="115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946725"/>
              </a:tblGrid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(6)</a:t>
                      </a:r>
                      <a:r>
                        <a:rPr b="1"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x110</a:t>
                      </a:r>
                      <a:endParaRPr b="1"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B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C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D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E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H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L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HALT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LD  A  ,(HL)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3" name="Google Shape;713;p56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7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Memory (cont’d)</a:t>
            </a:r>
            <a:endParaRPr/>
          </a:p>
        </p:txBody>
      </p:sp>
      <p:sp>
        <p:nvSpPr>
          <p:cNvPr id="719" name="Google Shape;719;p5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emulator, memory accesses map to a function call because code must run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There are many memory-mapped devices that must perform computation when they receive or give data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Char char="●"/>
            </a:pPr>
            <a:r>
              <a:rPr lang="en"/>
              <a:t>How to get around this problem of wanting straight variable access when you can have it, and function calls when you can’t?</a:t>
            </a:r>
            <a:endParaRPr/>
          </a:p>
        </p:txBody>
      </p:sp>
      <p:sp>
        <p:nvSpPr>
          <p:cNvPr id="720" name="Google Shape;720;p57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8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Memory (cont’d)</a:t>
            </a:r>
            <a:endParaRPr/>
          </a:p>
        </p:txBody>
      </p:sp>
      <p:sp>
        <p:nvSpPr>
          <p:cNvPr id="726" name="Google Shape;726;p5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Solution: apply the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fundamental theorem of software engineering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can solve any problem by introducing an extra level of indirection.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-Butler Lampson</a:t>
            </a:r>
            <a:r>
              <a:rPr lang="en"/>
              <a:t>		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We will create a layer of code to branch between direct variable access and function calls</a:t>
            </a:r>
            <a:endParaRPr/>
          </a:p>
        </p:txBody>
      </p:sp>
      <p:sp>
        <p:nvSpPr>
          <p:cNvPr id="727" name="Google Shape;727;p58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9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Memory (cont’d)</a:t>
            </a:r>
            <a:endParaRPr/>
          </a:p>
        </p:txBody>
      </p:sp>
      <p:sp>
        <p:nvSpPr>
          <p:cNvPr id="733" name="Google Shape;733;p5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We could have created a “fancy” data type that overrides operator=() and operator Uint8() to implement read and write, but I wanted to keep things as simple as possible for the optimizer...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...so I went for another simple compile-time selection:</a:t>
            </a:r>
            <a:endParaRPr sz="1600"/>
          </a:p>
          <a:p>
            <a:pPr indent="0" lvl="0" marL="0" rtl="0" algn="l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N&gt; Uint8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B_C_D_E_H_L_iHL_A_</a:t>
            </a:r>
            <a:r>
              <a:rPr b="1"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Read8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B_C_D_E_H_L_iHL_A_GetReg8&lt;N&gt;(); }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N&gt;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B_C_D_E_H_L_iHL_A_</a:t>
            </a:r>
            <a:r>
              <a:rPr b="1"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Write8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(Uint8 value) {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B_C_D_E_H_L_iHL_A_GetReg8&lt;N&gt;() = value; }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 Uint8 B_C_D_E_H_L_iHL_A_</a:t>
            </a:r>
            <a:r>
              <a:rPr b="1"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Read8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0b110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 {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Read8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(HL); }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B_C_D_E_H_L_iHL_A_</a:t>
            </a:r>
            <a:r>
              <a:rPr b="1"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Write8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0b110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&gt;(Uint8 value) {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Write8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(HL, value); }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734" name="Google Shape;734;p59"/>
          <p:cNvSpPr/>
          <p:nvPr/>
        </p:nvSpPr>
        <p:spPr>
          <a:xfrm>
            <a:off x="4929200" y="2678900"/>
            <a:ext cx="359700" cy="872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9"/>
          <p:cNvSpPr txBox="1"/>
          <p:nvPr/>
        </p:nvSpPr>
        <p:spPr>
          <a:xfrm>
            <a:off x="5327525" y="2695575"/>
            <a:ext cx="2815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Direct member variable access whenever possible; simple assignments and variable reads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6" name="Google Shape;736;p59"/>
          <p:cNvSpPr/>
          <p:nvPr/>
        </p:nvSpPr>
        <p:spPr>
          <a:xfrm>
            <a:off x="4929200" y="3772750"/>
            <a:ext cx="359700" cy="872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9"/>
          <p:cNvSpPr txBox="1"/>
          <p:nvPr/>
        </p:nvSpPr>
        <p:spPr>
          <a:xfrm>
            <a:off x="5327525" y="3789425"/>
            <a:ext cx="29388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Functions called to read and write from/to the address pointed to by HL when required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8" name="Google Shape;738;p59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 Generation</a:t>
            </a:r>
            <a:endParaRPr/>
          </a:p>
        </p:txBody>
      </p:sp>
      <p:sp>
        <p:nvSpPr>
          <p:cNvPr id="744" name="Google Shape;744;p6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Uint16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CPU::DoExecuteSingleInstruction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Uint8 opcode =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Fetch8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      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reads in the next byte and advances PC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Sint32 instructionCycles = -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number of clock cycles used by the opcode; will be returned from this function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    #define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code, cycles, name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code: instructionCycles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(cycles); </a:t>
            </a:r>
            <a:r>
              <a:rPr b="1"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(opcode)    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0x03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INC_0_3__3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0x13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INC_0_3__3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0x23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INC_0_3__3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0x33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INC_0_3__3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LD_4_7__0_F__NO_7__6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0x41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LD_4_7__0_F__NO_7__6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0x42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LD_4_7__0_F__NO_7__6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45" name="Google Shape;745;p60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1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 Generation</a:t>
            </a:r>
            <a:endParaRPr/>
          </a:p>
        </p:txBody>
      </p:sp>
      <p:sp>
        <p:nvSpPr>
          <p:cNvPr id="751" name="Google Shape;751;p6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Uint16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CPU::DoExecuteSingleInstruction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Uint8 opcode =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Fetch8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      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reads in the next byte and advances PC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Sint32 instructionCycles = -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number of clock cycles used by the opcode; will be returned from this function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    #define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code, cycles, name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code: instructionCycles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(cycles); </a:t>
            </a:r>
            <a:r>
              <a:rPr b="1"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(opcode)    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0x03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instructionCycles 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INC_0_3__3&lt;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0x03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&gt;();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0x13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instructionCycles 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INC_0_3__3&lt;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0x13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&gt;();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0x23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instructionCycles 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INC_0_3__3&lt;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0x23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&gt;();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0x33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instructionCycles 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INC_0_3__3&lt;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0x33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&gt;();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instructionCycles 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LD_4_7__0_F__NO_7__6&lt;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&gt;();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0x41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instructionCycles 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LD_4_7__0_F__NO_7__6&lt;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0x41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&gt;();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0x32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instructionCycles 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LD_4_7__0_F__NO_7__6&lt;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0x32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&gt;();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2" name="Google Shape;752;p61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 Generation</a:t>
            </a:r>
            <a:endParaRPr/>
          </a:p>
        </p:txBody>
      </p:sp>
      <p:sp>
        <p:nvSpPr>
          <p:cNvPr id="758" name="Google Shape;758;p6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Uint16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CPU::DoExecuteSingleInstruction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Uint8 opcode =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Fetch8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      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reads in the next byte and advances PC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Sint32 instructionCycles = -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number of clock cycles used by the opcode; will be returned from this function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    #define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code, cycles, name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code: instructionCycles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(cycles); </a:t>
            </a:r>
            <a:r>
              <a:rPr b="1"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(opcode)    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0x03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INC_0_3__3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0x13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INC_0_3__3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0x23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INC_0_3__3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0x33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INC_0_3__3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LD_4_7__0_F__NO_7__6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0x41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LD_4_7__0_F__NO_7__6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0x42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LD_4_7__0_F__NO_7__6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59" name="Google Shape;759;p62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Emulator?</a:t>
            </a:r>
            <a:endParaRPr/>
          </a:p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According to Wikipedia: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computing, an emulator is hardware or software that enables one computer system (called the </a:t>
            </a:r>
            <a:r>
              <a:rPr b="1" lang="en"/>
              <a:t>host</a:t>
            </a:r>
            <a:r>
              <a:rPr lang="en"/>
              <a:t>) to behave like another computer system (called the</a:t>
            </a:r>
            <a:r>
              <a:rPr lang="en"/>
              <a:t> </a:t>
            </a:r>
            <a:r>
              <a:rPr b="1" lang="en"/>
              <a:t>guest</a:t>
            </a:r>
            <a:r>
              <a:rPr lang="en"/>
              <a:t>).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guest is of course the Game Boy, and our main host of concern is the Windows PC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emulator is fairly portable; it uses Simple DirectMedia Layer (SDL)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Note that I was concerned with the original DMG-01 only; I did not attempt to emulate the Game Boy Color or the Super Game Boy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Unless otherwise specified, this talk concerns software emulators</a:t>
            </a:r>
            <a:endParaRPr/>
          </a:p>
        </p:txBody>
      </p:sp>
      <p:sp>
        <p:nvSpPr>
          <p:cNvPr id="151" name="Google Shape;151;p18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3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 Generation</a:t>
            </a:r>
            <a:endParaRPr/>
          </a:p>
        </p:txBody>
      </p:sp>
      <p:sp>
        <p:nvSpPr>
          <p:cNvPr id="765" name="Google Shape;765;p63"/>
          <p:cNvSpPr txBox="1"/>
          <p:nvPr>
            <p:ph idx="1" type="body"/>
          </p:nvPr>
        </p:nvSpPr>
        <p:spPr>
          <a:xfrm>
            <a:off x="1215600" y="2301275"/>
            <a:ext cx="7397400" cy="22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#define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OPCODE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code, cycles, name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code: instructionCycles 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(cycles); name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 sz="105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1" lang="en" sz="105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x86 assembler</a:t>
            </a:r>
            <a:endParaRPr sz="1050">
              <a:solidFill>
                <a:srgbClr val="795E2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          OPCODE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0x6F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LD_4_7__0_F__NO_7__6) </a:t>
            </a:r>
            <a:r>
              <a:rPr lang="en" sz="105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1" lang="en" sz="105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LD L,A</a:t>
            </a:r>
            <a:endParaRPr b="1" sz="105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00EE38F9  mov         al,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ptr [esi+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      </a:t>
            </a:r>
            <a:r>
              <a:rPr lang="en" sz="105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; read the correct register (in this case, A)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00EE38FC  mov         edi,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                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05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 instructionCycles = (cycles);</a:t>
            </a:r>
            <a:endParaRPr sz="105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00EE3901  mov      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ptr [esi+0Eh],al</a:t>
            </a:r>
            <a:r>
              <a:rPr lang="en" sz="105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; write to the correct register (in this case, L)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00EE3904  jmp         $LN521+0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Ch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(0EE5655h)     </a:t>
            </a:r>
            <a:r>
              <a:rPr lang="en" sz="105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; jump to end of switch/case</a:t>
            </a:r>
            <a:endParaRPr sz="105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6" name="Google Shape;766;p63"/>
          <p:cNvSpPr txBox="1"/>
          <p:nvPr/>
        </p:nvSpPr>
        <p:spPr>
          <a:xfrm>
            <a:off x="1204750" y="1279775"/>
            <a:ext cx="6732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template 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N&gt;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LD_4_7__0_F__NO_7__6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This line of code implements 63 opcodes (8 inputs by 8 outputs, minus HALT)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 b3_5_B_C_D_E_H_L_iHL_A_Write8&lt;N&gt;(b0_2_B_C_D_E_H_L_iHL_A_Read8&lt;N&gt;());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67" name="Google Shape;767;p63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4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Factoring Efficiency</a:t>
            </a:r>
            <a:endParaRPr/>
          </a:p>
        </p:txBody>
      </p:sp>
      <p:sp>
        <p:nvSpPr>
          <p:cNvPr id="773" name="Google Shape;773;p6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this method to implement blocks of instructions that vary only in their operands, 77 C++ functions are used to implement 500 opcodes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If we set aside the “unique” instructions, 37 C++ functions implement 463 opcodes with no code duplication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This is an average of 12.5 opcodes implemented per C++ function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As we saw, the resulting code is very efficient, and it is also easily debugged in non-optimized configurations</a:t>
            </a:r>
            <a:endParaRPr/>
          </a:p>
        </p:txBody>
      </p:sp>
      <p:sp>
        <p:nvSpPr>
          <p:cNvPr id="774" name="Google Shape;774;p64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Memory Bus</a:t>
            </a:r>
            <a:endParaRPr/>
          </a:p>
        </p:txBody>
      </p:sp>
      <p:sp>
        <p:nvSpPr>
          <p:cNvPr id="780" name="Google Shape;780;p65"/>
          <p:cNvSpPr txBox="1"/>
          <p:nvPr/>
        </p:nvSpPr>
        <p:spPr>
          <a:xfrm rot="-2700000">
            <a:off x="1135446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Game Boy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81" name="Google Shape;781;p65"/>
          <p:cNvSpPr txBox="1"/>
          <p:nvPr/>
        </p:nvSpPr>
        <p:spPr>
          <a:xfrm rot="-2700000">
            <a:off x="1923005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CPU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82" name="Google Shape;782;p65"/>
          <p:cNvSpPr txBox="1"/>
          <p:nvPr/>
        </p:nvSpPr>
        <p:spPr>
          <a:xfrm rot="-2700000">
            <a:off x="2710564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Memory Bus</a:t>
            </a:r>
            <a:endParaRPr sz="9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83" name="Google Shape;783;p65"/>
          <p:cNvSpPr txBox="1"/>
          <p:nvPr/>
        </p:nvSpPr>
        <p:spPr>
          <a:xfrm rot="-2700000">
            <a:off x="3498122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Cartridges and ROM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84" name="Google Shape;784;p65"/>
          <p:cNvSpPr txBox="1"/>
          <p:nvPr/>
        </p:nvSpPr>
        <p:spPr>
          <a:xfrm rot="-2700000">
            <a:off x="4285681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Joypad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85" name="Google Shape;785;p65"/>
          <p:cNvSpPr txBox="1"/>
          <p:nvPr/>
        </p:nvSpPr>
        <p:spPr>
          <a:xfrm rot="-2700000">
            <a:off x="5073240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LCD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86" name="Google Shape;786;p65"/>
          <p:cNvSpPr txBox="1"/>
          <p:nvPr/>
        </p:nvSpPr>
        <p:spPr>
          <a:xfrm rot="-2700000">
            <a:off x="5860798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Sound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87" name="Google Shape;787;p65"/>
          <p:cNvSpPr txBox="1"/>
          <p:nvPr/>
        </p:nvSpPr>
        <p:spPr>
          <a:xfrm rot="-2700000">
            <a:off x="6648357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Other Bits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6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Memory Bus</a:t>
            </a:r>
            <a:endParaRPr/>
          </a:p>
        </p:txBody>
      </p:sp>
      <p:sp>
        <p:nvSpPr>
          <p:cNvPr id="793" name="Google Shape;793;p66"/>
          <p:cNvSpPr txBox="1"/>
          <p:nvPr>
            <p:ph idx="1" type="body"/>
          </p:nvPr>
        </p:nvSpPr>
        <p:spPr>
          <a:xfrm>
            <a:off x="311700" y="1229875"/>
            <a:ext cx="85206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CPU can’t do much by itself; it needs to communicate with other devices in the system to produce interesting results</a:t>
            </a:r>
            <a:endParaRPr/>
          </a:p>
        </p:txBody>
      </p:sp>
      <p:sp>
        <p:nvSpPr>
          <p:cNvPr id="794" name="Google Shape;794;p66"/>
          <p:cNvSpPr/>
          <p:nvPr/>
        </p:nvSpPr>
        <p:spPr>
          <a:xfrm rot="5400000">
            <a:off x="8281613" y="3315600"/>
            <a:ext cx="464625" cy="228250"/>
          </a:xfrm>
          <a:custGeom>
            <a:rect b="b" l="l" r="r" t="t"/>
            <a:pathLst>
              <a:path extrusionOk="0" h="9130" w="18585">
                <a:moveTo>
                  <a:pt x="9130" y="0"/>
                </a:moveTo>
                <a:lnTo>
                  <a:pt x="0" y="9130"/>
                </a:lnTo>
                <a:lnTo>
                  <a:pt x="18585" y="9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795" name="Google Shape;795;p66"/>
          <p:cNvSpPr/>
          <p:nvPr/>
        </p:nvSpPr>
        <p:spPr>
          <a:xfrm rot="-5400000">
            <a:off x="396163" y="3315588"/>
            <a:ext cx="464625" cy="228250"/>
          </a:xfrm>
          <a:custGeom>
            <a:rect b="b" l="l" r="r" t="t"/>
            <a:pathLst>
              <a:path extrusionOk="0" h="9130" w="18585">
                <a:moveTo>
                  <a:pt x="9130" y="0"/>
                </a:moveTo>
                <a:lnTo>
                  <a:pt x="0" y="9130"/>
                </a:lnTo>
                <a:lnTo>
                  <a:pt x="18585" y="9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796" name="Google Shape;796;p66"/>
          <p:cNvSpPr/>
          <p:nvPr/>
        </p:nvSpPr>
        <p:spPr>
          <a:xfrm rot="5400000">
            <a:off x="4489765" y="-398875"/>
            <a:ext cx="162900" cy="76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6"/>
          <p:cNvSpPr/>
          <p:nvPr/>
        </p:nvSpPr>
        <p:spPr>
          <a:xfrm>
            <a:off x="741818" y="2299175"/>
            <a:ext cx="9129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CPU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8" name="Google Shape;798;p66"/>
          <p:cNvSpPr/>
          <p:nvPr/>
        </p:nvSpPr>
        <p:spPr>
          <a:xfrm>
            <a:off x="2307350" y="3537625"/>
            <a:ext cx="4527600" cy="44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Memory Bus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99" name="Google Shape;799;p66"/>
          <p:cNvCxnSpPr>
            <a:stCxn id="797" idx="2"/>
          </p:cNvCxnSpPr>
          <p:nvPr/>
        </p:nvCxnSpPr>
        <p:spPr>
          <a:xfrm>
            <a:off x="1198268" y="2763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00" name="Google Shape;800;p66"/>
          <p:cNvSpPr/>
          <p:nvPr/>
        </p:nvSpPr>
        <p:spPr>
          <a:xfrm>
            <a:off x="1732455" y="2299175"/>
            <a:ext cx="12636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Cartridge (RAM/ROM)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01" name="Google Shape;801;p66"/>
          <p:cNvCxnSpPr>
            <a:stCxn id="800" idx="2"/>
          </p:cNvCxnSpPr>
          <p:nvPr/>
        </p:nvCxnSpPr>
        <p:spPr>
          <a:xfrm>
            <a:off x="2364255" y="2763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02" name="Google Shape;802;p66"/>
          <p:cNvSpPr/>
          <p:nvPr/>
        </p:nvSpPr>
        <p:spPr>
          <a:xfrm>
            <a:off x="7361875" y="2299175"/>
            <a:ext cx="10371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Game Link Port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03" name="Google Shape;803;p66"/>
          <p:cNvCxnSpPr>
            <a:stCxn id="802" idx="2"/>
          </p:cNvCxnSpPr>
          <p:nvPr/>
        </p:nvCxnSpPr>
        <p:spPr>
          <a:xfrm>
            <a:off x="7880425" y="2763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04" name="Google Shape;804;p66"/>
          <p:cNvSpPr/>
          <p:nvPr/>
        </p:nvSpPr>
        <p:spPr>
          <a:xfrm>
            <a:off x="5788602" y="2299175"/>
            <a:ext cx="7473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Timer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05" name="Google Shape;805;p66"/>
          <p:cNvCxnSpPr>
            <a:stCxn id="804" idx="2"/>
          </p:cNvCxnSpPr>
          <p:nvPr/>
        </p:nvCxnSpPr>
        <p:spPr>
          <a:xfrm>
            <a:off x="6162252" y="2763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06" name="Google Shape;806;p66"/>
          <p:cNvSpPr/>
          <p:nvPr/>
        </p:nvSpPr>
        <p:spPr>
          <a:xfrm>
            <a:off x="3073792" y="2299175"/>
            <a:ext cx="10371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Joypad Input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07" name="Google Shape;807;p66"/>
          <p:cNvCxnSpPr>
            <a:stCxn id="806" idx="2"/>
          </p:cNvCxnSpPr>
          <p:nvPr/>
        </p:nvCxnSpPr>
        <p:spPr>
          <a:xfrm>
            <a:off x="3592342" y="2763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08" name="Google Shape;808;p66"/>
          <p:cNvSpPr/>
          <p:nvPr/>
        </p:nvSpPr>
        <p:spPr>
          <a:xfrm>
            <a:off x="4188628" y="2299175"/>
            <a:ext cx="6705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LCD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09" name="Google Shape;809;p66"/>
          <p:cNvCxnSpPr>
            <a:stCxn id="808" idx="2"/>
          </p:cNvCxnSpPr>
          <p:nvPr/>
        </p:nvCxnSpPr>
        <p:spPr>
          <a:xfrm>
            <a:off x="4523878" y="2763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10" name="Google Shape;810;p66"/>
          <p:cNvSpPr/>
          <p:nvPr/>
        </p:nvSpPr>
        <p:spPr>
          <a:xfrm>
            <a:off x="4936865" y="2299175"/>
            <a:ext cx="7740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Sound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11" name="Google Shape;811;p66"/>
          <p:cNvCxnSpPr>
            <a:stCxn id="810" idx="2"/>
          </p:cNvCxnSpPr>
          <p:nvPr/>
        </p:nvCxnSpPr>
        <p:spPr>
          <a:xfrm>
            <a:off x="5323865" y="2763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12" name="Google Shape;812;p66"/>
          <p:cNvSpPr/>
          <p:nvPr/>
        </p:nvSpPr>
        <p:spPr>
          <a:xfrm>
            <a:off x="6613638" y="2299175"/>
            <a:ext cx="670500" cy="4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DMA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13" name="Google Shape;813;p66"/>
          <p:cNvCxnSpPr>
            <a:stCxn id="812" idx="2"/>
          </p:cNvCxnSpPr>
          <p:nvPr/>
        </p:nvCxnSpPr>
        <p:spPr>
          <a:xfrm>
            <a:off x="6948888" y="2763875"/>
            <a:ext cx="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14" name="Google Shape;814;p66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7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Bus Devices</a:t>
            </a:r>
            <a:endParaRPr/>
          </a:p>
        </p:txBody>
      </p:sp>
      <p:sp>
        <p:nvSpPr>
          <p:cNvPr id="820" name="Google Shape;820;p67"/>
          <p:cNvSpPr txBox="1"/>
          <p:nvPr>
            <p:ph idx="1" type="body"/>
          </p:nvPr>
        </p:nvSpPr>
        <p:spPr>
          <a:xfrm>
            <a:off x="311700" y="1229875"/>
            <a:ext cx="85206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devices in the system implement this interface</a:t>
            </a:r>
            <a:endParaRPr/>
          </a:p>
        </p:txBody>
      </p:sp>
      <p:sp>
        <p:nvSpPr>
          <p:cNvPr id="821" name="Google Shape;821;p67"/>
          <p:cNvSpPr txBox="1"/>
          <p:nvPr/>
        </p:nvSpPr>
        <p:spPr>
          <a:xfrm>
            <a:off x="520475" y="1616025"/>
            <a:ext cx="8151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IMemoryBusDevice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HandleRequest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(MemoryRequestType requestType, Uint16 address, Uint8&amp; value)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</p:txBody>
      </p:sp>
      <p:sp>
        <p:nvSpPr>
          <p:cNvPr id="822" name="Google Shape;822;p67"/>
          <p:cNvSpPr txBox="1"/>
          <p:nvPr/>
        </p:nvSpPr>
        <p:spPr>
          <a:xfrm>
            <a:off x="310900" y="2576050"/>
            <a:ext cx="78300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</a:pPr>
            <a:r>
              <a:rPr lang="en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The memory bus holds a list of memory bus devices</a:t>
            </a:r>
            <a:endParaRPr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</a:pPr>
            <a:r>
              <a:rPr lang="en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When it receives a read/write request for a given address, it asks each device in turn if it can handle it</a:t>
            </a:r>
            <a:endParaRPr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Char char="○"/>
            </a:pPr>
            <a:r>
              <a:rPr lang="en"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If the device handles it, the request is complete</a:t>
            </a:r>
            <a:endParaRPr sz="16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Char char="○"/>
            </a:pPr>
            <a:r>
              <a:rPr lang="en"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If the device cannot handle the request, the memory bus moves down to the next device in the list</a:t>
            </a:r>
            <a:endParaRPr/>
          </a:p>
        </p:txBody>
      </p:sp>
      <p:sp>
        <p:nvSpPr>
          <p:cNvPr id="823" name="Google Shape;823;p67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8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a Memory Access</a:t>
            </a:r>
            <a:endParaRPr/>
          </a:p>
        </p:txBody>
      </p:sp>
      <p:sp>
        <p:nvSpPr>
          <p:cNvPr id="829" name="Google Shape;829;p68"/>
          <p:cNvSpPr txBox="1"/>
          <p:nvPr>
            <p:ph idx="1" type="body"/>
          </p:nvPr>
        </p:nvSpPr>
        <p:spPr>
          <a:xfrm>
            <a:off x="311700" y="10774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Uint8 </a:t>
            </a:r>
            <a:r>
              <a:rPr lang="en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Read8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(Uint16 address) {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Uint8 result;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numDevices =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&lt;Sint8&gt;(m_devices.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(Sint8 deviceIndex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deviceIndex &lt; numDevices; ++deviceIndex) {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&amp; pDevice = m_devices[deviceIndex];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(pDevice-&gt;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HandleRequest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(MemoryRequestType::Read, address, result)) {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(should never reach this line - error handling and such)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as you might expect, if this is done for every memory access, it is quite slow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solution is to cache which device handles each memory address, since this information is constant</a:t>
            </a:r>
            <a:endParaRPr/>
          </a:p>
        </p:txBody>
      </p:sp>
      <p:sp>
        <p:nvSpPr>
          <p:cNvPr id="830" name="Google Shape;830;p68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Cartridges and ROM</a:t>
            </a:r>
            <a:endParaRPr/>
          </a:p>
        </p:txBody>
      </p:sp>
      <p:sp>
        <p:nvSpPr>
          <p:cNvPr id="836" name="Google Shape;836;p69"/>
          <p:cNvSpPr txBox="1"/>
          <p:nvPr/>
        </p:nvSpPr>
        <p:spPr>
          <a:xfrm rot="-2700000">
            <a:off x="1135446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Game Boy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37" name="Google Shape;837;p69"/>
          <p:cNvSpPr txBox="1"/>
          <p:nvPr/>
        </p:nvSpPr>
        <p:spPr>
          <a:xfrm rot="-2700000">
            <a:off x="1923005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CPU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38" name="Google Shape;838;p69"/>
          <p:cNvSpPr txBox="1"/>
          <p:nvPr/>
        </p:nvSpPr>
        <p:spPr>
          <a:xfrm rot="-2700000">
            <a:off x="2710564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Memory Bus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39" name="Google Shape;839;p69"/>
          <p:cNvSpPr txBox="1"/>
          <p:nvPr/>
        </p:nvSpPr>
        <p:spPr>
          <a:xfrm rot="-2700000">
            <a:off x="3498122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Cartridges and ROM</a:t>
            </a:r>
            <a:endParaRPr sz="9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40" name="Google Shape;840;p69"/>
          <p:cNvSpPr txBox="1"/>
          <p:nvPr/>
        </p:nvSpPr>
        <p:spPr>
          <a:xfrm rot="-2700000">
            <a:off x="4285681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Joypad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41" name="Google Shape;841;p69"/>
          <p:cNvSpPr txBox="1"/>
          <p:nvPr/>
        </p:nvSpPr>
        <p:spPr>
          <a:xfrm rot="-2700000">
            <a:off x="5073240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LCD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42" name="Google Shape;842;p69"/>
          <p:cNvSpPr txBox="1"/>
          <p:nvPr/>
        </p:nvSpPr>
        <p:spPr>
          <a:xfrm rot="-2700000">
            <a:off x="5860798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Sound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43" name="Google Shape;843;p69"/>
          <p:cNvSpPr txBox="1"/>
          <p:nvPr/>
        </p:nvSpPr>
        <p:spPr>
          <a:xfrm rot="-2700000">
            <a:off x="6648357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Other Bits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0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Cartridges</a:t>
            </a:r>
            <a:endParaRPr/>
          </a:p>
        </p:txBody>
      </p:sp>
      <p:sp>
        <p:nvSpPr>
          <p:cNvPr id="849" name="Google Shape;849;p7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32k of the addressable memory space is dedicated to the cartridge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32k is not a lot to build games, though some 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get around this, the </a:t>
            </a:r>
            <a:r>
              <a:rPr lang="en"/>
              <a:t>vast majority of cartridges use </a:t>
            </a:r>
            <a:r>
              <a:rPr b="1" lang="en"/>
              <a:t>Memory Bank Controllers</a:t>
            </a:r>
            <a:r>
              <a:rPr lang="en"/>
              <a:t> (MBCs)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MBCs are extra chips inside the cartridge itself</a:t>
            </a:r>
            <a:endParaRPr/>
          </a:p>
        </p:txBody>
      </p:sp>
      <p:sp>
        <p:nvSpPr>
          <p:cNvPr id="850" name="Google Shape;850;p70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1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Cartridge ROM Banking</a:t>
            </a:r>
            <a:endParaRPr/>
          </a:p>
        </p:txBody>
      </p:sp>
      <p:sp>
        <p:nvSpPr>
          <p:cNvPr id="856" name="Google Shape;856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MBCs allow the upper 16k of ROM to be </a:t>
            </a:r>
            <a:r>
              <a:rPr i="1" lang="en"/>
              <a:t>banked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Cartridges can hold up to 2 MiB of ROM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By writing to a specific address, the CPU can decide which area - which </a:t>
            </a:r>
            <a:r>
              <a:rPr b="1" lang="en"/>
              <a:t>bank</a:t>
            </a:r>
            <a:r>
              <a:rPr lang="en"/>
              <a:t> - of this ROM is exposed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57" name="Google Shape;857;p71"/>
          <p:cNvGraphicFramePr/>
          <p:nvPr/>
        </p:nvGraphicFramePr>
        <p:xfrm>
          <a:off x="564850" y="2877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651825"/>
                <a:gridCol w="651825"/>
                <a:gridCol w="2124725"/>
              </a:tblGrid>
              <a:tr h="45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Starting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Address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End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Address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0000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3FFF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First 16 KiB of ROM - Always Bank 0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52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4000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7FFF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Bank-switchable 16 KiB of ROM - only one bank is visible to the CPU at a time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858" name="Google Shape;858;p71"/>
          <p:cNvSpPr txBox="1"/>
          <p:nvPr/>
        </p:nvSpPr>
        <p:spPr>
          <a:xfrm>
            <a:off x="1387288" y="2471583"/>
            <a:ext cx="1783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CPU Address Space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59" name="Google Shape;859;p71"/>
          <p:cNvCxnSpPr>
            <a:stCxn id="860" idx="1"/>
          </p:cNvCxnSpPr>
          <p:nvPr/>
        </p:nvCxnSpPr>
        <p:spPr>
          <a:xfrm flipH="1">
            <a:off x="3980475" y="2960233"/>
            <a:ext cx="1699500" cy="4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1" name="Google Shape;861;p71"/>
          <p:cNvSpPr/>
          <p:nvPr/>
        </p:nvSpPr>
        <p:spPr>
          <a:xfrm>
            <a:off x="5334106" y="3284608"/>
            <a:ext cx="439200" cy="1331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2" name="Google Shape;862;p71"/>
          <p:cNvCxnSpPr>
            <a:stCxn id="861" idx="1"/>
          </p:cNvCxnSpPr>
          <p:nvPr/>
        </p:nvCxnSpPr>
        <p:spPr>
          <a:xfrm rot="10800000">
            <a:off x="3987706" y="3903658"/>
            <a:ext cx="1346400" cy="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3" name="Google Shape;863;p71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p71"/>
          <p:cNvSpPr/>
          <p:nvPr/>
        </p:nvSpPr>
        <p:spPr>
          <a:xfrm>
            <a:off x="5679975" y="2763433"/>
            <a:ext cx="1299600" cy="393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Bank 0 (16 KiB)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4" name="Google Shape;864;p71"/>
          <p:cNvSpPr/>
          <p:nvPr/>
        </p:nvSpPr>
        <p:spPr>
          <a:xfrm>
            <a:off x="5851049" y="3068233"/>
            <a:ext cx="1299600" cy="393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Bank 1 (16 KiB)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5" name="Google Shape;865;p71"/>
          <p:cNvSpPr/>
          <p:nvPr/>
        </p:nvSpPr>
        <p:spPr>
          <a:xfrm>
            <a:off x="6022124" y="3373033"/>
            <a:ext cx="1299600" cy="393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Bank 2 (16 KiB)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6" name="Google Shape;866;p71"/>
          <p:cNvSpPr/>
          <p:nvPr/>
        </p:nvSpPr>
        <p:spPr>
          <a:xfrm>
            <a:off x="6193198" y="3677833"/>
            <a:ext cx="1299600" cy="393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Bank 3 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(16 KiB)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7" name="Google Shape;867;p71"/>
          <p:cNvSpPr/>
          <p:nvPr/>
        </p:nvSpPr>
        <p:spPr>
          <a:xfrm>
            <a:off x="6364272" y="3982633"/>
            <a:ext cx="1299600" cy="393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Bank 4 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(16 KiB)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8" name="Google Shape;868;p71"/>
          <p:cNvSpPr/>
          <p:nvPr/>
        </p:nvSpPr>
        <p:spPr>
          <a:xfrm>
            <a:off x="6535347" y="4287433"/>
            <a:ext cx="1299600" cy="393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...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Joypad</a:t>
            </a:r>
            <a:endParaRPr/>
          </a:p>
        </p:txBody>
      </p:sp>
      <p:sp>
        <p:nvSpPr>
          <p:cNvPr id="874" name="Google Shape;874;p72"/>
          <p:cNvSpPr txBox="1"/>
          <p:nvPr/>
        </p:nvSpPr>
        <p:spPr>
          <a:xfrm rot="-2700000">
            <a:off x="1135446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Game Boy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75" name="Google Shape;875;p72"/>
          <p:cNvSpPr txBox="1"/>
          <p:nvPr/>
        </p:nvSpPr>
        <p:spPr>
          <a:xfrm rot="-2700000">
            <a:off x="1923005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CPU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76" name="Google Shape;876;p72"/>
          <p:cNvSpPr txBox="1"/>
          <p:nvPr/>
        </p:nvSpPr>
        <p:spPr>
          <a:xfrm rot="-2700000">
            <a:off x="2710564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Memory Bus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77" name="Google Shape;877;p72"/>
          <p:cNvSpPr txBox="1"/>
          <p:nvPr/>
        </p:nvSpPr>
        <p:spPr>
          <a:xfrm rot="-2700000">
            <a:off x="3498122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Cartridges and ROM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78" name="Google Shape;878;p72"/>
          <p:cNvSpPr txBox="1"/>
          <p:nvPr/>
        </p:nvSpPr>
        <p:spPr>
          <a:xfrm rot="-2700000">
            <a:off x="4285681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Joypad</a:t>
            </a:r>
            <a:endParaRPr sz="9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79" name="Google Shape;879;p72"/>
          <p:cNvSpPr txBox="1"/>
          <p:nvPr/>
        </p:nvSpPr>
        <p:spPr>
          <a:xfrm rot="-2700000">
            <a:off x="5073240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LCD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80" name="Google Shape;880;p72"/>
          <p:cNvSpPr txBox="1"/>
          <p:nvPr/>
        </p:nvSpPr>
        <p:spPr>
          <a:xfrm rot="-2700000">
            <a:off x="5860798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Sound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81" name="Google Shape;881;p72"/>
          <p:cNvSpPr txBox="1"/>
          <p:nvPr/>
        </p:nvSpPr>
        <p:spPr>
          <a:xfrm rot="-2700000">
            <a:off x="6648357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Other Bits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Emulate a System</a:t>
            </a:r>
            <a:endParaRPr/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1: understand how the system works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Reading publicly-available documentation...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…or usually, lots of reverse engineering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2: develop an emulator based on the rules of the system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Typically software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Occasionally firmware-based, e.g. firmware on an FPGA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Rarely hardware, but it happens</a:t>
            </a:r>
            <a:endParaRPr/>
          </a:p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3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Joypad</a:t>
            </a:r>
            <a:endParaRPr/>
          </a:p>
        </p:txBody>
      </p:sp>
      <p:sp>
        <p:nvSpPr>
          <p:cNvPr id="887" name="Google Shape;887;p7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joypad is very simple at the hardware level: it is composed of one single register, called P1_JOYP, that lives at 0xFF00</a:t>
            </a:r>
            <a:endParaRPr/>
          </a:p>
        </p:txBody>
      </p:sp>
      <p:graphicFrame>
        <p:nvGraphicFramePr>
          <p:cNvPr id="888" name="Google Shape;888;p73"/>
          <p:cNvGraphicFramePr/>
          <p:nvPr/>
        </p:nvGraphicFramePr>
        <p:xfrm>
          <a:off x="285750" y="20885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{3CA02B2D-25E8-4F27-B004-0F2C3B16CCB9}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Bit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Read/Write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N/A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N/A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Write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Write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Read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Read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Read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Read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52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Purpose</a:t>
                      </a:r>
                      <a:endParaRPr b="1"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Unused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Unused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Select button keys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Select direction pad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Start or Down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Select or Up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B or Left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A or Right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889" name="Google Shape;889;p73"/>
          <p:cNvSpPr txBox="1"/>
          <p:nvPr/>
        </p:nvSpPr>
        <p:spPr>
          <a:xfrm>
            <a:off x="310900" y="3000400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A game can read the full joypad by doing the following: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0" name="Google Shape;890;p73"/>
          <p:cNvSpPr txBox="1"/>
          <p:nvPr/>
        </p:nvSpPr>
        <p:spPr>
          <a:xfrm>
            <a:off x="1131600" y="3514600"/>
            <a:ext cx="6880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write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to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bit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to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bit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select buttons (0 is active)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read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bits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read buttons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write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to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bit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to </a:t>
            </a: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bit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select d-pad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read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bits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read d-pad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238" y="3374788"/>
            <a:ext cx="2570074" cy="13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3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4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Joypad Implementation</a:t>
            </a:r>
            <a:endParaRPr/>
          </a:p>
        </p:txBody>
      </p:sp>
      <p:sp>
        <p:nvSpPr>
          <p:cNvPr id="898" name="Google Shape;898;p74"/>
          <p:cNvSpPr txBox="1"/>
          <p:nvPr>
            <p:ph idx="1" type="body"/>
          </p:nvPr>
        </p:nvSpPr>
        <p:spPr>
          <a:xfrm>
            <a:off x="311700" y="9250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Joypad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IMemoryBusDevice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seconds)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...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pKeyState =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SDL_GetKeyboardState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nullptr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((P1_JOYP &amp; Bit5) ==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Buttons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SetBitValue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(P1_JOYP,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pKeyState[SDL_SCANCODE_E] ==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A: E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SetBitValue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(P1_JOYP,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pKeyState[SDL_SCANCODE_R] ==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B: R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SetBitValue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(P1_JOYP,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pKeyState[SDL_SCANCODE_Q] ==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Select: Q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SetBitValue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(P1_JOYP,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pKeyState[SDL_SCANCODE_W] ==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Start: W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((P1_JOYP &amp; Bit4) ==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D-pad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SetBitValue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(P1_JOYP,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pKeyState[SDL_SCANCODE_RIGHT] ==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SetBitValue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(P1_JOYP,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pKeyState[SDL_SCANCODE_LEFT] ==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SetBitValue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(P1_JOYP,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pKeyState[SDL_SCANCODE_UP] ==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SetBitValue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(P1_JOYP,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pKeyState[SDL_SCANCODE_DOWN] ==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99" name="Google Shape;899;p74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5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Joypad Implementation</a:t>
            </a:r>
            <a:endParaRPr/>
          </a:p>
        </p:txBody>
      </p:sp>
      <p:sp>
        <p:nvSpPr>
          <p:cNvPr id="905" name="Google Shape;905;p75"/>
          <p:cNvSpPr txBox="1"/>
          <p:nvPr>
            <p:ph idx="1" type="body"/>
          </p:nvPr>
        </p:nvSpPr>
        <p:spPr>
          <a:xfrm>
            <a:off x="311700" y="10012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Joypad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IMemoryBusDevice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HandleRequest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(MemoryRequestType requestType, Uint16 address, Uint8&amp;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(address)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Registers::P1_JOYP: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(requestType == MemoryRequestType::Write)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           //  The incoming written value can only affect the top four bits of the P1_JOYP register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P1_JOYP = (P1_JOYP &amp;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0x0F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| (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&amp; </a:t>
            </a:r>
            <a:r>
              <a:rPr lang="en" sz="9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0xF0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}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           // return the current P1_JOYP register value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b="1"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 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P1_JOYP;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6" name="Google Shape;906;p75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LCD Controller</a:t>
            </a:r>
            <a:endParaRPr/>
          </a:p>
        </p:txBody>
      </p:sp>
      <p:sp>
        <p:nvSpPr>
          <p:cNvPr id="912" name="Google Shape;912;p76"/>
          <p:cNvSpPr txBox="1"/>
          <p:nvPr/>
        </p:nvSpPr>
        <p:spPr>
          <a:xfrm rot="-2700000">
            <a:off x="1135446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Game Boy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13" name="Google Shape;913;p76"/>
          <p:cNvSpPr txBox="1"/>
          <p:nvPr/>
        </p:nvSpPr>
        <p:spPr>
          <a:xfrm rot="-2700000">
            <a:off x="1923005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CPU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14" name="Google Shape;914;p76"/>
          <p:cNvSpPr txBox="1"/>
          <p:nvPr/>
        </p:nvSpPr>
        <p:spPr>
          <a:xfrm rot="-2700000">
            <a:off x="2710564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Memory Bus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15" name="Google Shape;915;p76"/>
          <p:cNvSpPr txBox="1"/>
          <p:nvPr/>
        </p:nvSpPr>
        <p:spPr>
          <a:xfrm rot="-2700000">
            <a:off x="3498122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Cartridges and ROM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16" name="Google Shape;916;p76"/>
          <p:cNvSpPr txBox="1"/>
          <p:nvPr/>
        </p:nvSpPr>
        <p:spPr>
          <a:xfrm rot="-2700000">
            <a:off x="4285681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Joypad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17" name="Google Shape;917;p76"/>
          <p:cNvSpPr txBox="1"/>
          <p:nvPr/>
        </p:nvSpPr>
        <p:spPr>
          <a:xfrm rot="-2700000">
            <a:off x="5073240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LCD Controller</a:t>
            </a:r>
            <a:endParaRPr sz="9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18" name="Google Shape;918;p76"/>
          <p:cNvSpPr txBox="1"/>
          <p:nvPr/>
        </p:nvSpPr>
        <p:spPr>
          <a:xfrm rot="-2700000">
            <a:off x="5860798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Sound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19" name="Google Shape;919;p76"/>
          <p:cNvSpPr txBox="1"/>
          <p:nvPr/>
        </p:nvSpPr>
        <p:spPr>
          <a:xfrm rot="-2700000">
            <a:off x="6648357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Other Bits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550" y="1668900"/>
            <a:ext cx="2734374" cy="2460937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77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Tiles</a:t>
            </a:r>
            <a:endParaRPr/>
          </a:p>
        </p:txBody>
      </p:sp>
      <p:sp>
        <p:nvSpPr>
          <p:cNvPr id="926" name="Google Shape;926;p77"/>
          <p:cNvSpPr txBox="1"/>
          <p:nvPr>
            <p:ph idx="1" type="body"/>
          </p:nvPr>
        </p:nvSpPr>
        <p:spPr>
          <a:xfrm>
            <a:off x="311700" y="1229875"/>
            <a:ext cx="3102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many consoles from that era, the Game Boy does not have a frame buffer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Instead, images are composed from 8x8 tiles</a:t>
            </a:r>
            <a:r>
              <a:rPr lang="en"/>
              <a:t> which are combined into background and sprite layers</a:t>
            </a:r>
            <a:endParaRPr/>
          </a:p>
        </p:txBody>
      </p:sp>
      <p:pic>
        <p:nvPicPr>
          <p:cNvPr id="927" name="Google Shape;92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638" y="988925"/>
            <a:ext cx="2538719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77"/>
          <p:cNvSpPr/>
          <p:nvPr/>
        </p:nvSpPr>
        <p:spPr>
          <a:xfrm>
            <a:off x="5906338" y="2696575"/>
            <a:ext cx="301200" cy="4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77"/>
          <p:cNvSpPr/>
          <p:nvPr/>
        </p:nvSpPr>
        <p:spPr>
          <a:xfrm>
            <a:off x="3267075" y="957275"/>
            <a:ext cx="376500" cy="36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77"/>
          <p:cNvSpPr/>
          <p:nvPr/>
        </p:nvSpPr>
        <p:spPr>
          <a:xfrm>
            <a:off x="3281384" y="4638675"/>
            <a:ext cx="662100" cy="190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77"/>
          <p:cNvSpPr/>
          <p:nvPr/>
        </p:nvSpPr>
        <p:spPr>
          <a:xfrm>
            <a:off x="3443300" y="2247900"/>
            <a:ext cx="200400" cy="190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77"/>
          <p:cNvSpPr/>
          <p:nvPr/>
        </p:nvSpPr>
        <p:spPr>
          <a:xfrm>
            <a:off x="6919925" y="3143250"/>
            <a:ext cx="200400" cy="190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7"/>
          <p:cNvSpPr/>
          <p:nvPr/>
        </p:nvSpPr>
        <p:spPr>
          <a:xfrm>
            <a:off x="6831875" y="3581425"/>
            <a:ext cx="376500" cy="36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77"/>
          <p:cNvSpPr/>
          <p:nvPr/>
        </p:nvSpPr>
        <p:spPr>
          <a:xfrm>
            <a:off x="6360375" y="3552850"/>
            <a:ext cx="376500" cy="3669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5" name="Google Shape;935;p77"/>
          <p:cNvCxnSpPr>
            <a:stCxn id="930" idx="3"/>
            <a:endCxn id="934" idx="1"/>
          </p:cNvCxnSpPr>
          <p:nvPr/>
        </p:nvCxnSpPr>
        <p:spPr>
          <a:xfrm flipH="1" rot="10800000">
            <a:off x="3943484" y="3736425"/>
            <a:ext cx="2416800" cy="997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6" name="Google Shape;936;p77"/>
          <p:cNvCxnSpPr>
            <a:stCxn id="931" idx="3"/>
            <a:endCxn id="932" idx="1"/>
          </p:cNvCxnSpPr>
          <p:nvPr/>
        </p:nvCxnSpPr>
        <p:spPr>
          <a:xfrm>
            <a:off x="3643700" y="2343150"/>
            <a:ext cx="3276300" cy="895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7" name="Google Shape;937;p77"/>
          <p:cNvCxnSpPr>
            <a:stCxn id="929" idx="3"/>
            <a:endCxn id="933" idx="1"/>
          </p:cNvCxnSpPr>
          <p:nvPr/>
        </p:nvCxnSpPr>
        <p:spPr>
          <a:xfrm>
            <a:off x="3643575" y="1140725"/>
            <a:ext cx="3188400" cy="262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8" name="Google Shape;938;p77"/>
          <p:cNvSpPr txBox="1"/>
          <p:nvPr/>
        </p:nvSpPr>
        <p:spPr>
          <a:xfrm>
            <a:off x="3267075" y="4822775"/>
            <a:ext cx="2429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Tile map screenshot from BGB</a:t>
            </a:r>
            <a:endParaRPr sz="600">
              <a:solidFill>
                <a:srgbClr val="B7B7B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9" name="Google Shape;939;p77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8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Layers</a:t>
            </a:r>
            <a:endParaRPr/>
          </a:p>
        </p:txBody>
      </p:sp>
      <p:sp>
        <p:nvSpPr>
          <p:cNvPr id="945" name="Google Shape;945;p7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layers make up the final image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</a:t>
            </a:r>
            <a:r>
              <a:rPr b="1" lang="en"/>
              <a:t>background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</a:t>
            </a:r>
            <a:r>
              <a:rPr lang="en"/>
              <a:t>ade up of tiles, which fill up the screen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be scrolled pixel-by-pixel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</a:t>
            </a:r>
            <a:r>
              <a:rPr b="1" lang="en"/>
              <a:t>window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Made up of tiles, which are displayed above the background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be positioned pixel-by-pixel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</a:t>
            </a:r>
            <a:r>
              <a:rPr b="1" lang="en"/>
              <a:t>sprites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Made up of 1x1 or 2x1 tiles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be displayed above or below the background and window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Up to a maximum of 40 sprites total, but a maximum of 10 per line</a:t>
            </a:r>
            <a:endParaRPr/>
          </a:p>
        </p:txBody>
      </p:sp>
      <p:sp>
        <p:nvSpPr>
          <p:cNvPr id="946" name="Google Shape;946;p78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78" y="1247583"/>
            <a:ext cx="3523450" cy="3171077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79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Layer Example</a:t>
            </a:r>
            <a:endParaRPr/>
          </a:p>
        </p:txBody>
      </p:sp>
      <p:sp>
        <p:nvSpPr>
          <p:cNvPr id="953" name="Google Shape;953;p79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0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Layer Example</a:t>
            </a:r>
            <a:endParaRPr/>
          </a:p>
        </p:txBody>
      </p:sp>
      <p:pic>
        <p:nvPicPr>
          <p:cNvPr id="959" name="Google Shape;9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77" y="1247578"/>
            <a:ext cx="3523450" cy="3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80"/>
          <p:cNvSpPr txBox="1"/>
          <p:nvPr/>
        </p:nvSpPr>
        <p:spPr>
          <a:xfrm>
            <a:off x="796025" y="2331825"/>
            <a:ext cx="17376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endParaRPr sz="1800">
              <a:solidFill>
                <a:srgbClr val="E0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  <a:latin typeface="Ubuntu"/>
                <a:ea typeface="Ubuntu"/>
                <a:cs typeface="Ubuntu"/>
                <a:sym typeface="Ubuntu"/>
              </a:rPr>
              <a:t>Window</a:t>
            </a:r>
            <a:endParaRPr sz="1800">
              <a:solidFill>
                <a:srgbClr val="93C47D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D9EEB"/>
                </a:solidFill>
                <a:latin typeface="Ubuntu"/>
                <a:ea typeface="Ubuntu"/>
                <a:cs typeface="Ubuntu"/>
                <a:sym typeface="Ubuntu"/>
              </a:rPr>
              <a:t>Sprites</a:t>
            </a:r>
            <a:endParaRPr sz="1800">
              <a:solidFill>
                <a:srgbClr val="6D9EE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1" name="Google Shape;961;p80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1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Layer Example</a:t>
            </a:r>
            <a:endParaRPr/>
          </a:p>
        </p:txBody>
      </p:sp>
      <p:pic>
        <p:nvPicPr>
          <p:cNvPr id="967" name="Google Shape;96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072" y="3325965"/>
            <a:ext cx="1883854" cy="169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625" y="1193530"/>
            <a:ext cx="1883854" cy="169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075" y="1193530"/>
            <a:ext cx="1883854" cy="169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2526" y="1193530"/>
            <a:ext cx="1883854" cy="1695466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1"/>
          <p:cNvSpPr/>
          <p:nvPr/>
        </p:nvSpPr>
        <p:spPr>
          <a:xfrm>
            <a:off x="3260933" y="1853763"/>
            <a:ext cx="375000" cy="375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1"/>
          <p:cNvSpPr/>
          <p:nvPr/>
        </p:nvSpPr>
        <p:spPr>
          <a:xfrm>
            <a:off x="5508067" y="1853763"/>
            <a:ext cx="375000" cy="375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3" name="Google Shape;973;p81"/>
          <p:cNvCxnSpPr>
            <a:stCxn id="968" idx="2"/>
          </p:cNvCxnSpPr>
          <p:nvPr/>
        </p:nvCxnSpPr>
        <p:spPr>
          <a:xfrm>
            <a:off x="2329552" y="2888996"/>
            <a:ext cx="1293000" cy="4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4" name="Google Shape;974;p81"/>
          <p:cNvCxnSpPr>
            <a:stCxn id="969" idx="2"/>
            <a:endCxn id="967" idx="0"/>
          </p:cNvCxnSpPr>
          <p:nvPr/>
        </p:nvCxnSpPr>
        <p:spPr>
          <a:xfrm>
            <a:off x="4572002" y="2888996"/>
            <a:ext cx="0" cy="4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5" name="Google Shape;975;p81"/>
          <p:cNvCxnSpPr>
            <a:stCxn id="970" idx="2"/>
          </p:cNvCxnSpPr>
          <p:nvPr/>
        </p:nvCxnSpPr>
        <p:spPr>
          <a:xfrm flipH="1">
            <a:off x="5543653" y="2888996"/>
            <a:ext cx="1270800" cy="4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6" name="Google Shape;976;p81"/>
          <p:cNvSpPr txBox="1"/>
          <p:nvPr/>
        </p:nvSpPr>
        <p:spPr>
          <a:xfrm>
            <a:off x="1738850" y="878653"/>
            <a:ext cx="1181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Background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7" name="Google Shape;977;p81"/>
          <p:cNvSpPr txBox="1"/>
          <p:nvPr/>
        </p:nvSpPr>
        <p:spPr>
          <a:xfrm>
            <a:off x="3981300" y="878653"/>
            <a:ext cx="1181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Window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8" name="Google Shape;978;p81"/>
          <p:cNvSpPr txBox="1"/>
          <p:nvPr/>
        </p:nvSpPr>
        <p:spPr>
          <a:xfrm>
            <a:off x="6257175" y="878653"/>
            <a:ext cx="1181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Sprites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9" name="Google Shape;979;p81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30" y="1990075"/>
            <a:ext cx="2662712" cy="2396442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82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Layer Tricks</a:t>
            </a:r>
            <a:endParaRPr/>
          </a:p>
        </p:txBody>
      </p:sp>
      <p:pic>
        <p:nvPicPr>
          <p:cNvPr id="986" name="Google Shape;98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563" y="1990086"/>
            <a:ext cx="2662701" cy="2396434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82"/>
          <p:cNvSpPr txBox="1"/>
          <p:nvPr/>
        </p:nvSpPr>
        <p:spPr>
          <a:xfrm>
            <a:off x="1985138" y="4469975"/>
            <a:ext cx="2349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Samus is behind the plants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8" name="Google Shape;988;p82"/>
          <p:cNvSpPr txBox="1"/>
          <p:nvPr/>
        </p:nvSpPr>
        <p:spPr>
          <a:xfrm>
            <a:off x="4691338" y="4469975"/>
            <a:ext cx="2583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 few steps over,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Samus is in front of the plants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9" name="Google Shape;989;p8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Games can use layer sorting to give intricate illusions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E.g. Metroid 2 frequently toggles layer ordering to create an illusion of depth</a:t>
            </a:r>
            <a:endParaRPr/>
          </a:p>
        </p:txBody>
      </p:sp>
      <p:sp>
        <p:nvSpPr>
          <p:cNvPr id="990" name="Google Shape;990;p82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 Game Boy Emulator?</a:t>
            </a:r>
            <a:endParaRPr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Mainly, it’s relatively well-documented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Quite simple with only a few quirks, so it’s a reasonably well self-contained project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Compared to e.g. the NES’s PPU, the Game Boy LCD controller is much simpler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owned one along with many games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3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Controller Timing</a:t>
            </a:r>
            <a:endParaRPr/>
          </a:p>
        </p:txBody>
      </p:sp>
      <p:sp>
        <p:nvSpPr>
          <p:cNvPr id="996" name="Google Shape;996;p83"/>
          <p:cNvSpPr txBox="1"/>
          <p:nvPr>
            <p:ph idx="1" type="body"/>
          </p:nvPr>
        </p:nvSpPr>
        <p:spPr>
          <a:xfrm>
            <a:off x="311700" y="1229875"/>
            <a:ext cx="3882600" cy="3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Though there is no physical need for it, the LCD controller implements a CRT-like line-by-line tracing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allows software to change the contents of VRAM on every line during HBlank, and on every frame during VBlank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997" name="Google Shape;99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00" y="1338425"/>
            <a:ext cx="4831300" cy="30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83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4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Controller Timing</a:t>
            </a:r>
            <a:endParaRPr/>
          </a:p>
        </p:txBody>
      </p:sp>
      <p:sp>
        <p:nvSpPr>
          <p:cNvPr id="1004" name="Google Shape;1004;p84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200" y="1385725"/>
            <a:ext cx="3155174" cy="28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84"/>
          <p:cNvSpPr txBox="1"/>
          <p:nvPr>
            <p:ph idx="1" type="body"/>
          </p:nvPr>
        </p:nvSpPr>
        <p:spPr>
          <a:xfrm>
            <a:off x="311700" y="1229875"/>
            <a:ext cx="3882600" cy="3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allows for many popular scanline tricks which involve </a:t>
            </a:r>
            <a:r>
              <a:rPr lang="en"/>
              <a:t>leveraging the HBlank interval to</a:t>
            </a:r>
            <a:r>
              <a:rPr lang="en"/>
              <a:t> change the layout of visible tiles between every drawn line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5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C++ Implementation</a:t>
            </a:r>
            <a:endParaRPr/>
          </a:p>
        </p:txBody>
      </p:sp>
      <p:sp>
        <p:nvSpPr>
          <p:cNvPr id="1012" name="Google Shape;1012;p8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LCD controller implementation is straightforward, and there is no real magic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 of it fits in &lt;700 lines of Allman/BSD-style C++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HBlank/VBlank timing i</a:t>
            </a:r>
            <a:r>
              <a:rPr lang="en"/>
              <a:t>s implemented using a simple explicit state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VBlank is hit, the finished frame is presented to the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Rendering is handled one full scanline at a time, since the CPU can’t alter any memory during that time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Mainly two operations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Array indexing computations to figure out what pixels go where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Lots of bit/flag testing to figure out the relative priorities, horizontal/vertical flips, etc.</a:t>
            </a:r>
            <a:endParaRPr/>
          </a:p>
        </p:txBody>
      </p:sp>
      <p:sp>
        <p:nvSpPr>
          <p:cNvPr id="1013" name="Google Shape;1013;p85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Sound Controller</a:t>
            </a:r>
            <a:endParaRPr/>
          </a:p>
        </p:txBody>
      </p:sp>
      <p:sp>
        <p:nvSpPr>
          <p:cNvPr id="1019" name="Google Shape;1019;p86"/>
          <p:cNvSpPr txBox="1"/>
          <p:nvPr/>
        </p:nvSpPr>
        <p:spPr>
          <a:xfrm rot="-2700000">
            <a:off x="1135446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Game Boy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20" name="Google Shape;1020;p86"/>
          <p:cNvSpPr txBox="1"/>
          <p:nvPr/>
        </p:nvSpPr>
        <p:spPr>
          <a:xfrm rot="-2700000">
            <a:off x="1923005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CPU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21" name="Google Shape;1021;p86"/>
          <p:cNvSpPr txBox="1"/>
          <p:nvPr/>
        </p:nvSpPr>
        <p:spPr>
          <a:xfrm rot="-2700000">
            <a:off x="2710564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Memory Bus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22" name="Google Shape;1022;p86"/>
          <p:cNvSpPr txBox="1"/>
          <p:nvPr/>
        </p:nvSpPr>
        <p:spPr>
          <a:xfrm rot="-2700000">
            <a:off x="3498122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Cartridges and ROM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23" name="Google Shape;1023;p86"/>
          <p:cNvSpPr txBox="1"/>
          <p:nvPr/>
        </p:nvSpPr>
        <p:spPr>
          <a:xfrm rot="-2700000">
            <a:off x="4285681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Joypad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24" name="Google Shape;1024;p86"/>
          <p:cNvSpPr txBox="1"/>
          <p:nvPr/>
        </p:nvSpPr>
        <p:spPr>
          <a:xfrm rot="-2700000">
            <a:off x="5073240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LCD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25" name="Google Shape;1025;p86"/>
          <p:cNvSpPr txBox="1"/>
          <p:nvPr/>
        </p:nvSpPr>
        <p:spPr>
          <a:xfrm rot="-2700000">
            <a:off x="5860798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Sound Controller</a:t>
            </a:r>
            <a:endParaRPr sz="9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26" name="Google Shape;1026;p86"/>
          <p:cNvSpPr txBox="1"/>
          <p:nvPr/>
        </p:nvSpPr>
        <p:spPr>
          <a:xfrm rot="-2700000">
            <a:off x="6648357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Other Bits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7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Controller</a:t>
            </a:r>
            <a:endParaRPr/>
          </a:p>
        </p:txBody>
      </p:sp>
      <p:sp>
        <p:nvSpPr>
          <p:cNvPr id="1032" name="Google Shape;1032;p87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3" name="Google Shape;103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38" y="908026"/>
            <a:ext cx="8214723" cy="38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88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Controller</a:t>
            </a:r>
            <a:endParaRPr/>
          </a:p>
        </p:txBody>
      </p:sp>
      <p:sp>
        <p:nvSpPr>
          <p:cNvPr id="1039" name="Google Shape;1039;p88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0" name="Google Shape;104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38" y="908026"/>
            <a:ext cx="8214723" cy="38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88"/>
          <p:cNvSpPr/>
          <p:nvPr/>
        </p:nvSpPr>
        <p:spPr>
          <a:xfrm>
            <a:off x="505175" y="1155750"/>
            <a:ext cx="528000" cy="332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88"/>
          <p:cNvSpPr txBox="1"/>
          <p:nvPr/>
        </p:nvSpPr>
        <p:spPr>
          <a:xfrm>
            <a:off x="1132800" y="2450538"/>
            <a:ext cx="1354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Ubuntu"/>
                <a:ea typeface="Ubuntu"/>
                <a:cs typeface="Ubuntu"/>
                <a:sym typeface="Ubuntu"/>
              </a:rPr>
              <a:t>Four sound channels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9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Controller</a:t>
            </a:r>
            <a:endParaRPr/>
          </a:p>
        </p:txBody>
      </p:sp>
      <p:sp>
        <p:nvSpPr>
          <p:cNvPr id="1048" name="Google Shape;1048;p89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9" name="Google Shape;104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38" y="908026"/>
            <a:ext cx="8214723" cy="38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89"/>
          <p:cNvSpPr/>
          <p:nvPr/>
        </p:nvSpPr>
        <p:spPr>
          <a:xfrm>
            <a:off x="2717050" y="2839650"/>
            <a:ext cx="1668600" cy="18828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89"/>
          <p:cNvSpPr/>
          <p:nvPr/>
        </p:nvSpPr>
        <p:spPr>
          <a:xfrm>
            <a:off x="459250" y="903175"/>
            <a:ext cx="2257800" cy="38196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89"/>
          <p:cNvSpPr/>
          <p:nvPr/>
        </p:nvSpPr>
        <p:spPr>
          <a:xfrm>
            <a:off x="4385650" y="902975"/>
            <a:ext cx="4370700" cy="38196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89"/>
          <p:cNvSpPr txBox="1"/>
          <p:nvPr/>
        </p:nvSpPr>
        <p:spPr>
          <a:xfrm>
            <a:off x="1531475" y="2969750"/>
            <a:ext cx="4408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Two variable-duty square wave generators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0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Controller</a:t>
            </a:r>
            <a:endParaRPr/>
          </a:p>
        </p:txBody>
      </p:sp>
      <p:sp>
        <p:nvSpPr>
          <p:cNvPr id="1059" name="Google Shape;1059;p90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0" name="Google Shape;106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38" y="908026"/>
            <a:ext cx="8214723" cy="38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90"/>
          <p:cNvSpPr/>
          <p:nvPr/>
        </p:nvSpPr>
        <p:spPr>
          <a:xfrm>
            <a:off x="459250" y="903175"/>
            <a:ext cx="2257800" cy="38196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0"/>
          <p:cNvSpPr/>
          <p:nvPr/>
        </p:nvSpPr>
        <p:spPr>
          <a:xfrm>
            <a:off x="2717050" y="903175"/>
            <a:ext cx="1668600" cy="28551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90"/>
          <p:cNvSpPr/>
          <p:nvPr/>
        </p:nvSpPr>
        <p:spPr>
          <a:xfrm>
            <a:off x="4385650" y="902975"/>
            <a:ext cx="4370700" cy="38196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90"/>
          <p:cNvSpPr txBox="1"/>
          <p:nvPr/>
        </p:nvSpPr>
        <p:spPr>
          <a:xfrm>
            <a:off x="1379075" y="3350750"/>
            <a:ext cx="4408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 noise generator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1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Controller</a:t>
            </a:r>
            <a:endParaRPr/>
          </a:p>
        </p:txBody>
      </p:sp>
      <p:sp>
        <p:nvSpPr>
          <p:cNvPr id="1070" name="Google Shape;1070;p91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1" name="Google Shape;107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38" y="908026"/>
            <a:ext cx="8214723" cy="38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91"/>
          <p:cNvSpPr/>
          <p:nvPr/>
        </p:nvSpPr>
        <p:spPr>
          <a:xfrm>
            <a:off x="459250" y="903175"/>
            <a:ext cx="4002900" cy="38196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91"/>
          <p:cNvSpPr txBox="1"/>
          <p:nvPr/>
        </p:nvSpPr>
        <p:spPr>
          <a:xfrm>
            <a:off x="1523125" y="2960400"/>
            <a:ext cx="2870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 small sample-based generator (32 4-bit samples)</a:t>
            </a:r>
            <a:endParaRPr/>
          </a:p>
        </p:txBody>
      </p:sp>
      <p:sp>
        <p:nvSpPr>
          <p:cNvPr id="1074" name="Google Shape;1074;p91"/>
          <p:cNvSpPr/>
          <p:nvPr/>
        </p:nvSpPr>
        <p:spPr>
          <a:xfrm>
            <a:off x="4462150" y="3801350"/>
            <a:ext cx="1668600" cy="9264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91"/>
          <p:cNvSpPr/>
          <p:nvPr/>
        </p:nvSpPr>
        <p:spPr>
          <a:xfrm>
            <a:off x="6130750" y="902975"/>
            <a:ext cx="2625600" cy="38196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91"/>
          <p:cNvSpPr/>
          <p:nvPr/>
        </p:nvSpPr>
        <p:spPr>
          <a:xfrm>
            <a:off x="4462150" y="902975"/>
            <a:ext cx="1668600" cy="18984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2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Controller</a:t>
            </a:r>
            <a:endParaRPr/>
          </a:p>
        </p:txBody>
      </p:sp>
      <p:sp>
        <p:nvSpPr>
          <p:cNvPr id="1082" name="Google Shape;1082;p92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3" name="Google Shape;108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38" y="908026"/>
            <a:ext cx="8214723" cy="38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2"/>
          <p:cNvSpPr/>
          <p:nvPr/>
        </p:nvSpPr>
        <p:spPr>
          <a:xfrm>
            <a:off x="1056250" y="1858550"/>
            <a:ext cx="1668600" cy="28641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92"/>
          <p:cNvSpPr txBox="1"/>
          <p:nvPr/>
        </p:nvSpPr>
        <p:spPr>
          <a:xfrm>
            <a:off x="935175" y="1858550"/>
            <a:ext cx="1965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One</a:t>
            </a:r>
            <a:r>
              <a:rPr lang="en"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frequency sweeper, which alters the frequency of a generator up or down over time</a:t>
            </a:r>
            <a:endParaRPr sz="16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6" name="Google Shape;1086;p92"/>
          <p:cNvSpPr/>
          <p:nvPr/>
        </p:nvSpPr>
        <p:spPr>
          <a:xfrm>
            <a:off x="459250" y="903175"/>
            <a:ext cx="597000" cy="38196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92"/>
          <p:cNvSpPr/>
          <p:nvPr/>
        </p:nvSpPr>
        <p:spPr>
          <a:xfrm>
            <a:off x="2724850" y="908025"/>
            <a:ext cx="6031500" cy="38148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Where Credit is Due</a:t>
            </a:r>
            <a:endParaRPr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started from widely-available specification docs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“Pan docs”</a:t>
            </a:r>
            <a:r>
              <a:rPr lang="en"/>
              <a:t> are a great start and the most frequently-quoted reference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DP’s </a:t>
            </a:r>
            <a:r>
              <a:rPr lang="en" u="sng">
                <a:solidFill>
                  <a:schemeClr val="hlink"/>
                </a:solidFill>
                <a:hlinkClick r:id="rId4"/>
              </a:rPr>
              <a:t>Game Boy CPU Manual</a:t>
            </a:r>
            <a:r>
              <a:rPr lang="en"/>
              <a:t> for more detail about the CPU opcodes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Very recently, AntonioND’s </a:t>
            </a:r>
            <a:r>
              <a:rPr lang="en" u="sng">
                <a:solidFill>
                  <a:schemeClr val="hlink"/>
                </a:solidFill>
                <a:hlinkClick r:id="rId5"/>
              </a:rPr>
              <a:t>Cycle-Accurate Game Boy Docs</a:t>
            </a:r>
            <a:r>
              <a:rPr lang="en"/>
              <a:t> (2015+) and </a:t>
            </a:r>
            <a:r>
              <a:rPr lang="en" u="sng">
                <a:solidFill>
                  <a:schemeClr val="hlink"/>
                </a:solidFill>
                <a:hlinkClick r:id="rId6"/>
              </a:rPr>
              <a:t>GameBoy-Online</a:t>
            </a:r>
            <a:r>
              <a:rPr lang="en"/>
              <a:t> to find my last known execution bugs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did very little if any hardware reverse-engineering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But I did discover (apparently novel) evidence of an unsold rotary controller peripheral that worked with the Game Link port!</a:t>
            </a:r>
            <a:endParaRPr/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93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Controller</a:t>
            </a:r>
            <a:endParaRPr/>
          </a:p>
        </p:txBody>
      </p:sp>
      <p:sp>
        <p:nvSpPr>
          <p:cNvPr id="1093" name="Google Shape;1093;p93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4" name="Google Shape;109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38" y="908026"/>
            <a:ext cx="8214723" cy="38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93"/>
          <p:cNvSpPr/>
          <p:nvPr/>
        </p:nvSpPr>
        <p:spPr>
          <a:xfrm>
            <a:off x="459250" y="903175"/>
            <a:ext cx="4002900" cy="38196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93"/>
          <p:cNvSpPr/>
          <p:nvPr/>
        </p:nvSpPr>
        <p:spPr>
          <a:xfrm>
            <a:off x="4462150" y="2831975"/>
            <a:ext cx="1668600" cy="9264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93"/>
          <p:cNvSpPr/>
          <p:nvPr/>
        </p:nvSpPr>
        <p:spPr>
          <a:xfrm>
            <a:off x="6130750" y="908025"/>
            <a:ext cx="2625600" cy="38148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93"/>
          <p:cNvSpPr txBox="1"/>
          <p:nvPr/>
        </p:nvSpPr>
        <p:spPr>
          <a:xfrm>
            <a:off x="1025750" y="2365663"/>
            <a:ext cx="1965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Three volume sweepers, which alter the volume of a channel up or down over time</a:t>
            </a:r>
            <a:endParaRPr sz="16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94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Controller</a:t>
            </a:r>
            <a:endParaRPr/>
          </a:p>
        </p:txBody>
      </p:sp>
      <p:sp>
        <p:nvSpPr>
          <p:cNvPr id="1104" name="Google Shape;1104;p94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5" name="Google Shape;110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38" y="908026"/>
            <a:ext cx="8214723" cy="38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94"/>
          <p:cNvSpPr/>
          <p:nvPr/>
        </p:nvSpPr>
        <p:spPr>
          <a:xfrm>
            <a:off x="459250" y="903175"/>
            <a:ext cx="5702100" cy="38196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94"/>
          <p:cNvSpPr txBox="1"/>
          <p:nvPr/>
        </p:nvSpPr>
        <p:spPr>
          <a:xfrm>
            <a:off x="1025750" y="2365663"/>
            <a:ext cx="1965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 final mixer allows the game to select which channels go to the left and right stereo outputs</a:t>
            </a:r>
            <a:endParaRPr sz="16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8" name="Google Shape;1108;p94"/>
          <p:cNvSpPr/>
          <p:nvPr/>
        </p:nvSpPr>
        <p:spPr>
          <a:xfrm>
            <a:off x="7034050" y="1829300"/>
            <a:ext cx="1775700" cy="199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5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Controller C++ Impl.</a:t>
            </a:r>
            <a:endParaRPr/>
          </a:p>
        </p:txBody>
      </p:sp>
      <p:sp>
        <p:nvSpPr>
          <p:cNvPr id="1114" name="Google Shape;1114;p9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Ironically, the sound controller code is quite a bit longer and more complex than the LCD code, because there are a lot of little details to get right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small classes for each of the components in the sound controller  - </a:t>
            </a:r>
            <a:r>
              <a:rPr lang="en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FrequencySweep</a:t>
            </a:r>
            <a:r>
              <a:rPr lang="en"/>
              <a:t>, </a:t>
            </a:r>
            <a:r>
              <a:rPr lang="en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VolumeEnvelope</a:t>
            </a:r>
            <a:r>
              <a:rPr lang="en"/>
              <a:t>, </a:t>
            </a:r>
            <a:r>
              <a:rPr lang="en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SquareWaveGenerator</a:t>
            </a:r>
            <a:r>
              <a:rPr lang="en"/>
              <a:t>, </a:t>
            </a:r>
            <a:r>
              <a:rPr lang="en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NoiseGenerator</a:t>
            </a:r>
            <a:r>
              <a:rPr lang="en"/>
              <a:t>, etc.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Each does a little bit of work, and their outputs are all appropriately combined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SDL is used to output audio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When it is low on samples, it asks the emulator for a new batch of 1024 samples</a:t>
            </a:r>
            <a:endParaRPr/>
          </a:p>
        </p:txBody>
      </p:sp>
      <p:sp>
        <p:nvSpPr>
          <p:cNvPr id="1115" name="Google Shape;1115;p95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Small but Important Bits</a:t>
            </a:r>
            <a:endParaRPr/>
          </a:p>
        </p:txBody>
      </p:sp>
      <p:sp>
        <p:nvSpPr>
          <p:cNvPr id="1121" name="Google Shape;1121;p96"/>
          <p:cNvSpPr txBox="1"/>
          <p:nvPr/>
        </p:nvSpPr>
        <p:spPr>
          <a:xfrm rot="-2700000">
            <a:off x="1135446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Game Boy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22" name="Google Shape;1122;p96"/>
          <p:cNvSpPr txBox="1"/>
          <p:nvPr/>
        </p:nvSpPr>
        <p:spPr>
          <a:xfrm rot="-2700000">
            <a:off x="1923005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CPU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23" name="Google Shape;1123;p96"/>
          <p:cNvSpPr txBox="1"/>
          <p:nvPr/>
        </p:nvSpPr>
        <p:spPr>
          <a:xfrm rot="-2700000">
            <a:off x="2710564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Memory Bus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24" name="Google Shape;1124;p96"/>
          <p:cNvSpPr txBox="1"/>
          <p:nvPr/>
        </p:nvSpPr>
        <p:spPr>
          <a:xfrm rot="-2700000">
            <a:off x="3498122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Cartridges and ROM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25" name="Google Shape;1125;p96"/>
          <p:cNvSpPr txBox="1"/>
          <p:nvPr/>
        </p:nvSpPr>
        <p:spPr>
          <a:xfrm rot="-2700000">
            <a:off x="4285681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Joypad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26" name="Google Shape;1126;p96"/>
          <p:cNvSpPr txBox="1"/>
          <p:nvPr/>
        </p:nvSpPr>
        <p:spPr>
          <a:xfrm rot="-2700000">
            <a:off x="5073240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LCD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27" name="Google Shape;1127;p96"/>
          <p:cNvSpPr txBox="1"/>
          <p:nvPr/>
        </p:nvSpPr>
        <p:spPr>
          <a:xfrm rot="-2700000">
            <a:off x="5860798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Sound Controller</a:t>
            </a:r>
            <a:endParaRPr sz="9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28" name="Google Shape;1128;p96"/>
          <p:cNvSpPr txBox="1"/>
          <p:nvPr/>
        </p:nvSpPr>
        <p:spPr>
          <a:xfrm rot="-2700000">
            <a:off x="6648357" y="3986103"/>
            <a:ext cx="1360191" cy="65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Other Bits</a:t>
            </a:r>
            <a:endParaRPr sz="9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97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Timer</a:t>
            </a:r>
            <a:endParaRPr/>
          </a:p>
        </p:txBody>
      </p:sp>
      <p:sp>
        <p:nvSpPr>
          <p:cNvPr id="1134" name="Google Shape;1134;p9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timer is a very simple piece of circuitry built around a counter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counter continuously increments at a chosen frequency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timer counter overflows, it fires a CPU interrupt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exact time period between overflows/interrupts is configurable</a:t>
            </a:r>
            <a:endParaRPr/>
          </a:p>
        </p:txBody>
      </p:sp>
      <p:sp>
        <p:nvSpPr>
          <p:cNvPr id="1135" name="Google Shape;1135;p97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98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DMA Transfer</a:t>
            </a:r>
            <a:endParaRPr/>
          </a:p>
        </p:txBody>
      </p:sp>
      <p:sp>
        <p:nvSpPr>
          <p:cNvPr id="1141" name="Google Shape;1141;p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Inside the LCD controller, there is a small Direct Memory Access (DMA) controller that can perform block memory transfers to VRAM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 source address, the DMA controller will copy 160 bytes to the area of VRAM that controls the sprite positions and layouts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With careful programming, this can be used to alter the sprite layout mid-frame and display more than 40 sprites on the whole screen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E.g. 40 sprites in the top half of the screen, and another 40 in the bottom half</a:t>
            </a:r>
            <a:endParaRPr/>
          </a:p>
        </p:txBody>
      </p:sp>
      <p:sp>
        <p:nvSpPr>
          <p:cNvPr id="1142" name="Google Shape;1142;p98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99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Link Port</a:t>
            </a:r>
            <a:endParaRPr/>
          </a:p>
        </p:txBody>
      </p:sp>
      <p:sp>
        <p:nvSpPr>
          <p:cNvPr id="1148" name="Google Shape;1148;p9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Game Link port is a simple serial port, mainly used for multiplayer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Transfers are byte-sized with no start, stop, or parity bits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Transfers occur in full duplex - that is, a byte is shifted out while another is shifted in from the outside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bit clock can be internal or external (e.g. another Game Boy)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DMG-01, transfer rate is about 1 KiB/s</a:t>
            </a:r>
            <a:endParaRPr/>
          </a:p>
        </p:txBody>
      </p:sp>
      <p:sp>
        <p:nvSpPr>
          <p:cNvPr id="1149" name="Google Shape;1149;p99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00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55" name="Google Shape;1155;p100"/>
          <p:cNvSpPr txBox="1"/>
          <p:nvPr>
            <p:ph idx="1" type="body"/>
          </p:nvPr>
        </p:nvSpPr>
        <p:spPr>
          <a:xfrm>
            <a:off x="311700" y="1229875"/>
            <a:ext cx="5019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Emulator source is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https://github.com/raptorofaxys/GBEmu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Slides: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https://goo.gl/jQQY3c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want to write your own emulator, look online for documentation concerning your system of choice - chances are somebody’s already done a lot of reverse-engineering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are looking for a simple starting point, look into CHIP-8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Hack away!</a:t>
            </a:r>
            <a:endParaRPr/>
          </a:p>
        </p:txBody>
      </p:sp>
      <p:pic>
        <p:nvPicPr>
          <p:cNvPr id="1156" name="Google Shape;115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8114" y="503550"/>
            <a:ext cx="2089400" cy="2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00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8" name="Google Shape;1158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8114" y="2803000"/>
            <a:ext cx="2089401" cy="208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1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Shout-Outs</a:t>
            </a:r>
            <a:endParaRPr/>
          </a:p>
        </p:txBody>
      </p:sp>
      <p:sp>
        <p:nvSpPr>
          <p:cNvPr id="1164" name="Google Shape;1164;p10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Huge t</a:t>
            </a:r>
            <a:r>
              <a:rPr lang="en"/>
              <a:t>hanks to Antonio Maiorano and Dominic Hudon for help reviewing and correcting the talk material!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Thanks to Antonio Maiorano, Dominic Hudon, Jean-François Pérusse and Antoine Bouchard for many interesting emulation-related discussions!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usual, a huge thanks to my spouse Laurence Sylvestre-Tardif for putting my with my antics :-)</a:t>
            </a:r>
            <a:endParaRPr/>
          </a:p>
        </p:txBody>
      </p:sp>
      <p:sp>
        <p:nvSpPr>
          <p:cNvPr id="1165" name="Google Shape;1165;p101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10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3825" y="1562465"/>
            <a:ext cx="2347912" cy="2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02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919902" y="1562463"/>
            <a:ext cx="2347912" cy="2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02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6919913" y="3581005"/>
            <a:ext cx="2347912" cy="2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02"/>
          <p:cNvPicPr preferRelativeResize="0"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6919909" y="-456069"/>
            <a:ext cx="2347912" cy="2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02"/>
          <p:cNvPicPr preferRelativeResize="0"/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4571998" y="-456069"/>
            <a:ext cx="2347912" cy="2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02"/>
          <p:cNvPicPr preferRelativeResize="0"/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224086" y="-456069"/>
            <a:ext cx="2347912" cy="2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02"/>
          <p:cNvPicPr preferRelativeResize="0"/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4571997" y="3581011"/>
            <a:ext cx="2347912" cy="2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02"/>
          <p:cNvPicPr preferRelativeResize="0"/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2224086" y="3581006"/>
            <a:ext cx="2347912" cy="2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102"/>
          <p:cNvPicPr preferRelativeResize="0"/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-123820" y="3581011"/>
            <a:ext cx="2347912" cy="2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02"/>
          <p:cNvPicPr preferRelativeResize="0"/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-123816" y="-456066"/>
            <a:ext cx="2347912" cy="2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02"/>
          <p:cNvPicPr preferRelativeResize="0"/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4571998" y="1562465"/>
            <a:ext cx="2347912" cy="20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02"/>
          <p:cNvPicPr preferRelativeResize="0"/>
          <p:nvPr/>
        </p:nvPicPr>
        <p:blipFill>
          <a:blip r:embed="rId14">
            <a:alphaModFix amt="20000"/>
          </a:blip>
          <a:stretch>
            <a:fillRect/>
          </a:stretch>
        </p:blipFill>
        <p:spPr>
          <a:xfrm>
            <a:off x="2224085" y="1562471"/>
            <a:ext cx="2347912" cy="20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02"/>
          <p:cNvSpPr txBox="1"/>
          <p:nvPr>
            <p:ph idx="4294967295"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effectLst>
            <a:outerShdw blurRad="142875" rotWithShape="0" algn="bl" dir="5400000" dist="28575">
              <a:srgbClr val="000000">
                <a:alpha val="9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</p:txBody>
      </p:sp>
      <p:sp>
        <p:nvSpPr>
          <p:cNvPr id="1183" name="Google Shape;1183;p102"/>
          <p:cNvSpPr txBox="1"/>
          <p:nvPr>
            <p:ph idx="4294967295" type="subTitle"/>
          </p:nvPr>
        </p:nvSpPr>
        <p:spPr>
          <a:xfrm>
            <a:off x="674288" y="2715913"/>
            <a:ext cx="8222100" cy="432900"/>
          </a:xfrm>
          <a:prstGeom prst="rect">
            <a:avLst/>
          </a:prstGeom>
          <a:effectLst>
            <a:outerShdw blurRad="142875" rotWithShape="0" algn="bl" dir="5400000" dist="28575">
              <a:srgbClr val="000000">
                <a:alpha val="9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order to run an emulator, you need at least one ROM image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 spent lots of time with </a:t>
            </a:r>
            <a:r>
              <a:rPr lang="en"/>
              <a:t>blargg’s excellent </a:t>
            </a:r>
            <a:r>
              <a:rPr lang="en" u="sng">
                <a:solidFill>
                  <a:schemeClr val="accent5"/>
                </a:solidFill>
                <a:hlinkClick r:id="rId3"/>
              </a:rPr>
              <a:t>suite of test ROMs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...and moved on</a:t>
            </a:r>
            <a:endParaRPr/>
          </a:p>
        </p:txBody>
      </p:sp>
      <p:sp>
        <p:nvSpPr>
          <p:cNvPr id="178" name="Google Shape;178;p22"/>
          <p:cNvSpPr txBox="1"/>
          <p:nvPr>
            <p:ph type="title"/>
          </p:nvPr>
        </p:nvSpPr>
        <p:spPr>
          <a:xfrm>
            <a:off x="310896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Credit</a:t>
            </a:r>
            <a:endParaRPr/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3"/>
          <p:cNvSpPr/>
          <p:nvPr/>
        </p:nvSpPr>
        <p:spPr>
          <a:xfrm>
            <a:off x="-228600" y="-171450"/>
            <a:ext cx="9582000" cy="553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03"/>
          <p:cNvSpPr txBox="1"/>
          <p:nvPr>
            <p:ph idx="12" type="sldNum"/>
          </p:nvPr>
        </p:nvSpPr>
        <p:spPr>
          <a:xfrm>
            <a:off x="8168675" y="4651200"/>
            <a:ext cx="439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